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68" r:id="rId1"/>
  </p:sldMasterIdLst>
  <p:notesMasterIdLst>
    <p:notesMasterId r:id="rId123"/>
  </p:notesMasterIdLst>
  <p:sldIdLst>
    <p:sldId id="256" r:id="rId2"/>
    <p:sldId id="299" r:id="rId3"/>
    <p:sldId id="307" r:id="rId4"/>
    <p:sldId id="309" r:id="rId5"/>
    <p:sldId id="308" r:id="rId6"/>
    <p:sldId id="306" r:id="rId7"/>
    <p:sldId id="295" r:id="rId8"/>
    <p:sldId id="302" r:id="rId9"/>
    <p:sldId id="304" r:id="rId10"/>
    <p:sldId id="296" r:id="rId11"/>
    <p:sldId id="300" r:id="rId12"/>
    <p:sldId id="303" r:id="rId13"/>
    <p:sldId id="301" r:id="rId14"/>
    <p:sldId id="290" r:id="rId15"/>
    <p:sldId id="258" r:id="rId16"/>
    <p:sldId id="275" r:id="rId17"/>
    <p:sldId id="277" r:id="rId18"/>
    <p:sldId id="279" r:id="rId19"/>
    <p:sldId id="280" r:id="rId20"/>
    <p:sldId id="293" r:id="rId21"/>
    <p:sldId id="294" r:id="rId22"/>
    <p:sldId id="291" r:id="rId23"/>
    <p:sldId id="288" r:id="rId24"/>
    <p:sldId id="292" r:id="rId25"/>
    <p:sldId id="287" r:id="rId26"/>
    <p:sldId id="289" r:id="rId27"/>
    <p:sldId id="282" r:id="rId28"/>
    <p:sldId id="281" r:id="rId29"/>
    <p:sldId id="283" r:id="rId30"/>
    <p:sldId id="284" r:id="rId31"/>
    <p:sldId id="285" r:id="rId32"/>
    <p:sldId id="286" r:id="rId33"/>
    <p:sldId id="311" r:id="rId34"/>
    <p:sldId id="310" r:id="rId35"/>
    <p:sldId id="312" r:id="rId36"/>
    <p:sldId id="313" r:id="rId37"/>
    <p:sldId id="314" r:id="rId38"/>
    <p:sldId id="315" r:id="rId39"/>
    <p:sldId id="316" r:id="rId40"/>
    <p:sldId id="317" r:id="rId41"/>
    <p:sldId id="318" r:id="rId42"/>
    <p:sldId id="319" r:id="rId43"/>
    <p:sldId id="320" r:id="rId44"/>
    <p:sldId id="322" r:id="rId45"/>
    <p:sldId id="323" r:id="rId46"/>
    <p:sldId id="324" r:id="rId47"/>
    <p:sldId id="325" r:id="rId48"/>
    <p:sldId id="326" r:id="rId49"/>
    <p:sldId id="327" r:id="rId50"/>
    <p:sldId id="328" r:id="rId51"/>
    <p:sldId id="330" r:id="rId52"/>
    <p:sldId id="331" r:id="rId53"/>
    <p:sldId id="332" r:id="rId54"/>
    <p:sldId id="333" r:id="rId55"/>
    <p:sldId id="334" r:id="rId56"/>
    <p:sldId id="335" r:id="rId57"/>
    <p:sldId id="336" r:id="rId58"/>
    <p:sldId id="337" r:id="rId59"/>
    <p:sldId id="338" r:id="rId60"/>
    <p:sldId id="339" r:id="rId61"/>
    <p:sldId id="341" r:id="rId62"/>
    <p:sldId id="342" r:id="rId63"/>
    <p:sldId id="344" r:id="rId64"/>
    <p:sldId id="343" r:id="rId65"/>
    <p:sldId id="345" r:id="rId66"/>
    <p:sldId id="346" r:id="rId67"/>
    <p:sldId id="347" r:id="rId68"/>
    <p:sldId id="348" r:id="rId69"/>
    <p:sldId id="349" r:id="rId70"/>
    <p:sldId id="350" r:id="rId71"/>
    <p:sldId id="351" r:id="rId72"/>
    <p:sldId id="352" r:id="rId73"/>
    <p:sldId id="353" r:id="rId74"/>
    <p:sldId id="354" r:id="rId75"/>
    <p:sldId id="355" r:id="rId76"/>
    <p:sldId id="356" r:id="rId77"/>
    <p:sldId id="357" r:id="rId78"/>
    <p:sldId id="358" r:id="rId79"/>
    <p:sldId id="359" r:id="rId80"/>
    <p:sldId id="360" r:id="rId81"/>
    <p:sldId id="396" r:id="rId82"/>
    <p:sldId id="397" r:id="rId83"/>
    <p:sldId id="362" r:id="rId84"/>
    <p:sldId id="361" r:id="rId85"/>
    <p:sldId id="363" r:id="rId86"/>
    <p:sldId id="364" r:id="rId87"/>
    <p:sldId id="365" r:id="rId88"/>
    <p:sldId id="366" r:id="rId89"/>
    <p:sldId id="367" r:id="rId90"/>
    <p:sldId id="368" r:id="rId91"/>
    <p:sldId id="369" r:id="rId92"/>
    <p:sldId id="370" r:id="rId93"/>
    <p:sldId id="371" r:id="rId94"/>
    <p:sldId id="372" r:id="rId95"/>
    <p:sldId id="373" r:id="rId96"/>
    <p:sldId id="374" r:id="rId97"/>
    <p:sldId id="375" r:id="rId98"/>
    <p:sldId id="376" r:id="rId99"/>
    <p:sldId id="377" r:id="rId100"/>
    <p:sldId id="378" r:id="rId101"/>
    <p:sldId id="379" r:id="rId102"/>
    <p:sldId id="380" r:id="rId103"/>
    <p:sldId id="381" r:id="rId104"/>
    <p:sldId id="382" r:id="rId105"/>
    <p:sldId id="383" r:id="rId106"/>
    <p:sldId id="384" r:id="rId107"/>
    <p:sldId id="385" r:id="rId108"/>
    <p:sldId id="386" r:id="rId109"/>
    <p:sldId id="387" r:id="rId110"/>
    <p:sldId id="388" r:id="rId111"/>
    <p:sldId id="389" r:id="rId112"/>
    <p:sldId id="391" r:id="rId113"/>
    <p:sldId id="392" r:id="rId114"/>
    <p:sldId id="393" r:id="rId115"/>
    <p:sldId id="394" r:id="rId116"/>
    <p:sldId id="395" r:id="rId117"/>
    <p:sldId id="271" r:id="rId118"/>
    <p:sldId id="278" r:id="rId119"/>
    <p:sldId id="305" r:id="rId120"/>
    <p:sldId id="257" r:id="rId121"/>
    <p:sldId id="297" r:id="rId1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94" autoAdjust="0"/>
    <p:restoredTop sz="93394" autoAdjust="0"/>
  </p:normalViewPr>
  <p:slideViewPr>
    <p:cSldViewPr snapToGrid="0">
      <p:cViewPr varScale="1">
        <p:scale>
          <a:sx n="102" d="100"/>
          <a:sy n="102" d="100"/>
        </p:scale>
        <p:origin x="144" y="1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118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5DDD1-F7F0-416A-B4D8-E20D79312051}" type="datetimeFigureOut">
              <a:rPr lang="de-DE" smtClean="0"/>
              <a:t>20.02.2018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2217C-1A4D-483C-984B-F9D6C3135B2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6788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0963" y="6367490"/>
            <a:ext cx="2743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262000" y="1656498"/>
            <a:ext cx="7668000" cy="2087563"/>
          </a:xfrm>
        </p:spPr>
        <p:txBody>
          <a:bodyPr anchor="ctr" anchorCtr="0">
            <a:normAutofit/>
          </a:bodyPr>
          <a:lstStyle>
            <a:lvl1pPr algn="ctr">
              <a:defRPr lang="de-DE" sz="4800" smtClean="0"/>
            </a:lvl1pPr>
          </a:lstStyle>
          <a:p>
            <a:r>
              <a:rPr lang="de-DE" dirty="0" smtClean="0"/>
              <a:t>Annotation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beyond</a:t>
            </a:r>
            <a:r>
              <a:rPr lang="de-DE" dirty="0" smtClean="0"/>
              <a:t> </a:t>
            </a:r>
            <a:r>
              <a:rPr lang="de-DE" dirty="0" err="1" smtClean="0"/>
              <a:t>using</a:t>
            </a:r>
            <a:r>
              <a:rPr lang="de-DE" dirty="0" smtClean="0"/>
              <a:t> ATHEN</a:t>
            </a:r>
            <a:endParaRPr lang="de-DE" dirty="0" smtClean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902"/>
            <a:ext cx="12192000" cy="951077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 userDrawn="1"/>
        </p:nvSpPr>
        <p:spPr>
          <a:xfrm>
            <a:off x="2296636" y="5149509"/>
            <a:ext cx="7668000" cy="538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800" dirty="0" smtClean="0"/>
          </a:p>
        </p:txBody>
      </p:sp>
      <p:pic>
        <p:nvPicPr>
          <p:cNvPr id="11" name="Grafik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945" y="5641629"/>
            <a:ext cx="2503055" cy="1216372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67000" y="4446499"/>
            <a:ext cx="6858000" cy="538395"/>
          </a:xfrm>
        </p:spPr>
        <p:txBody>
          <a:bodyPr/>
          <a:lstStyle>
            <a:lvl1pPr marL="0" indent="0" algn="ctr">
              <a:buNone/>
              <a:defRPr sz="2400" b="1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Markus Krug</a:t>
            </a:r>
          </a:p>
        </p:txBody>
      </p:sp>
    </p:spTree>
    <p:extLst>
      <p:ext uri="{BB962C8B-B14F-4D97-AF65-F5344CB8AC3E}">
        <p14:creationId xmlns:p14="http://schemas.microsoft.com/office/powerpoint/2010/main" val="207501511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384680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895164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0441"/>
          <a:stretch/>
        </p:blipFill>
        <p:spPr>
          <a:xfrm>
            <a:off x="0" y="387556"/>
            <a:ext cx="12192000" cy="901700"/>
          </a:xfrm>
          <a:prstGeom prst="rect">
            <a:avLst/>
          </a:prstGeom>
        </p:spPr>
      </p:pic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60000" y="1981202"/>
            <a:ext cx="10224000" cy="3581399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4000" b="1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&lt;Kapitel&gt;</a:t>
            </a:r>
          </a:p>
        </p:txBody>
      </p:sp>
      <p:sp>
        <p:nvSpPr>
          <p:cNvPr id="10" name="Subtitle 2"/>
          <p:cNvSpPr txBox="1">
            <a:spLocks/>
          </p:cNvSpPr>
          <p:nvPr userDrawn="1"/>
        </p:nvSpPr>
        <p:spPr>
          <a:xfrm>
            <a:off x="1500000" y="5943604"/>
            <a:ext cx="9144000" cy="391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 smtClean="0"/>
              <a:t>Nico Balbach</a:t>
            </a:r>
          </a:p>
        </p:txBody>
      </p:sp>
    </p:spTree>
    <p:extLst>
      <p:ext uri="{BB962C8B-B14F-4D97-AF65-F5344CB8AC3E}">
        <p14:creationId xmlns:p14="http://schemas.microsoft.com/office/powerpoint/2010/main" val="2875207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2877"/>
            <a:ext cx="12192000" cy="95107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47801"/>
            <a:ext cx="10515600" cy="432259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2400"/>
            </a:lvl1pPr>
            <a:lvl2pPr marL="685800" indent="-228600">
              <a:buFont typeface="Wingdings" panose="05000000000000000000" pitchFamily="2" charset="2"/>
              <a:buChar char="§"/>
              <a:defRPr sz="2000"/>
            </a:lvl2pPr>
            <a:lvl3pPr marL="1143000" indent="-228600">
              <a:buFont typeface="Wingdings" panose="05000000000000000000" pitchFamily="2" charset="2"/>
              <a:buChar char="§"/>
              <a:defRPr sz="1800"/>
            </a:lvl3pPr>
            <a:lvl4pPr marL="1600200" indent="-228600">
              <a:buFont typeface="Wingdings" panose="05000000000000000000" pitchFamily="2" charset="2"/>
              <a:buChar char="§"/>
              <a:defRPr sz="1600"/>
            </a:lvl4pPr>
            <a:lvl5pPr marL="2057400" indent="-22860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>
            <a:lvl1pPr>
              <a:defRPr sz="1600"/>
            </a:lvl1pPr>
          </a:lstStyle>
          <a:p>
            <a:r>
              <a:rPr lang="de-DE" dirty="0" smtClean="0"/>
              <a:t>Annotation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beyond</a:t>
            </a:r>
            <a:r>
              <a:rPr lang="de-DE" dirty="0" smtClean="0"/>
              <a:t> </a:t>
            </a:r>
            <a:r>
              <a:rPr lang="de-DE" dirty="0" err="1" smtClean="0"/>
              <a:t>using</a:t>
            </a:r>
            <a:r>
              <a:rPr lang="de-DE" dirty="0" smtClean="0"/>
              <a:t> ATHEN</a:t>
            </a:r>
          </a:p>
          <a:p>
            <a:r>
              <a:rPr lang="de-DE" i="1" dirty="0" smtClean="0"/>
              <a:t>Markus Krug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5150" y="6099806"/>
            <a:ext cx="628650" cy="621670"/>
          </a:xfrm>
        </p:spPr>
        <p:txBody>
          <a:bodyPr/>
          <a:lstStyle>
            <a:lvl1pPr>
              <a:defRPr sz="1600"/>
            </a:lvl1pPr>
          </a:lstStyle>
          <a:p>
            <a:fld id="{BD793EE3-484F-476A-AB5C-AFC899ED00D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31022"/>
            <a:ext cx="10515600" cy="587373"/>
          </a:xfrm>
          <a:ln>
            <a:noFill/>
          </a:ln>
        </p:spPr>
        <p:txBody>
          <a:bodyPr>
            <a:noAutofit/>
          </a:bodyPr>
          <a:lstStyle>
            <a:lvl1pPr>
              <a:defRPr sz="36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de-DE" dirty="0" smtClean="0"/>
              <a:t>&lt;Folientitel&gt;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65873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959011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608965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013069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029314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761334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53509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30216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Annotation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beyond</a:t>
            </a:r>
            <a:r>
              <a:rPr lang="de-DE" dirty="0" smtClean="0"/>
              <a:t> </a:t>
            </a:r>
            <a:r>
              <a:rPr lang="de-DE" dirty="0" err="1" smtClean="0"/>
              <a:t>using</a:t>
            </a:r>
            <a:r>
              <a:rPr lang="de-DE" dirty="0" smtClean="0"/>
              <a:t> ATHEN</a:t>
            </a:r>
            <a:endParaRPr lang="de-DE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93EE3-484F-476A-AB5C-AFC899ED00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4756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63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hyperlink" Target="http://webathen.informatik.uni-wuerzburg.de/" TargetMode="Externa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hyperlink" Target="https://gitlab2.informatik.uni-wuerzburg.de/kallimachos/Athen" TargetMode="Externa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14.PNG"/><Relationship Id="rId7" Type="http://schemas.openxmlformats.org/officeDocument/2006/relationships/image" Target="../media/image26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ki.informatik.uni-wuerzburg.de/nappi/athen-workshop-dhd18/" TargetMode="External"/><Relationship Id="rId2" Type="http://schemas.openxmlformats.org/officeDocument/2006/relationships/hyperlink" Target="http://ki.informatik.uni-wuerzburg.de/nappi/release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uima.apache.org/d/ruta-current/tools.ruta.book.html" TargetMode="Externa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hyperlink" Target="https://gitlab2.informatik.uni-wuerzburg.de/kallimachos/Athen/blob/master/de.uniwue.mk.athen/releng/de.uniwue.mk.athen.docu/CorefView.md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hyperlink" Target="https://gitlab2.informatik.uni-wuerzburg.de/kallimachos/PyCAS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5836" y="1880980"/>
            <a:ext cx="9472346" cy="2087563"/>
          </a:xfrm>
        </p:spPr>
        <p:txBody>
          <a:bodyPr>
            <a:noAutofit/>
          </a:bodyPr>
          <a:lstStyle/>
          <a:p>
            <a:r>
              <a:rPr lang="de-DE" b="1" dirty="0"/>
              <a:t>Annotation </a:t>
            </a:r>
            <a:r>
              <a:rPr lang="de-DE" b="1" dirty="0" err="1"/>
              <a:t>and</a:t>
            </a:r>
            <a:r>
              <a:rPr lang="de-DE" b="1" dirty="0"/>
              <a:t> </a:t>
            </a:r>
            <a:r>
              <a:rPr lang="de-DE" b="1" dirty="0" err="1"/>
              <a:t>beyond</a:t>
            </a:r>
            <a:r>
              <a:rPr lang="de-DE" b="1" dirty="0"/>
              <a:t> </a:t>
            </a:r>
            <a:r>
              <a:rPr lang="de-DE" b="1" dirty="0" err="1"/>
              <a:t>using</a:t>
            </a:r>
            <a:r>
              <a:rPr lang="de-DE" b="1" dirty="0"/>
              <a:t> ATHEN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88344" y="3676369"/>
            <a:ext cx="8287328" cy="538395"/>
          </a:xfrm>
        </p:spPr>
        <p:txBody>
          <a:bodyPr anchor="ctr">
            <a:normAutofit/>
          </a:bodyPr>
          <a:lstStyle/>
          <a:p>
            <a:r>
              <a:rPr lang="de-DE" sz="3200" dirty="0" smtClean="0"/>
              <a:t>Markus Krug</a:t>
            </a:r>
            <a:endParaRPr lang="de-DE" sz="3200" baseline="30000" dirty="0"/>
          </a:p>
        </p:txBody>
      </p:sp>
      <p:sp>
        <p:nvSpPr>
          <p:cNvPr id="4" name="Rectangle 3"/>
          <p:cNvSpPr/>
          <p:nvPr/>
        </p:nvSpPr>
        <p:spPr>
          <a:xfrm>
            <a:off x="2088344" y="4214764"/>
            <a:ext cx="8287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dirty="0" smtClean="0"/>
              <a:t>Lehrstuhl </a:t>
            </a:r>
            <a:r>
              <a:rPr lang="de-DE" sz="2000" dirty="0"/>
              <a:t>für Künstliche Intelligenz und Angewandte Informatik</a:t>
            </a:r>
            <a:br>
              <a:rPr lang="de-DE" sz="2000" dirty="0"/>
            </a:br>
            <a:r>
              <a:rPr lang="de-DE" sz="2000" dirty="0"/>
              <a:t>Universität </a:t>
            </a:r>
            <a:r>
              <a:rPr lang="de-DE" sz="2000" dirty="0" smtClean="0"/>
              <a:t>Würzburg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11807" y="6408752"/>
            <a:ext cx="1240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/>
              <a:t>27.02.2018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2703637" y="5239201"/>
            <a:ext cx="6551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Arbeitsgruppe: Frank Puppe, Fotis </a:t>
            </a:r>
            <a:r>
              <a:rPr lang="de-DE" dirty="0" err="1" smtClean="0"/>
              <a:t>Jannidis</a:t>
            </a:r>
            <a:r>
              <a:rPr lang="de-DE" dirty="0" smtClean="0"/>
              <a:t>, Leonard </a:t>
            </a:r>
            <a:r>
              <a:rPr lang="de-DE" dirty="0" err="1" smtClean="0"/>
              <a:t>Konle</a:t>
            </a:r>
            <a:r>
              <a:rPr lang="de-DE" dirty="0" smtClean="0"/>
              <a:t>, Isabella Reger, Lukas Weimer, Stefan Feldhaus, Luisa </a:t>
            </a:r>
            <a:r>
              <a:rPr lang="de-DE" dirty="0" err="1" smtClean="0"/>
              <a:t>Macharowski</a:t>
            </a:r>
            <a:endParaRPr lang="de-DE" dirty="0" smtClean="0"/>
          </a:p>
          <a:p>
            <a:r>
              <a:rPr lang="de-DE" dirty="0" smtClean="0"/>
              <a:t>im Projekt </a:t>
            </a:r>
            <a:r>
              <a:rPr lang="de-DE" dirty="0" err="1" smtClean="0"/>
              <a:t>Kallimachos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953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2.1.Use-Case: Figurenerkennung in Romanen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838200" y="1447801"/>
            <a:ext cx="3846922" cy="4322598"/>
          </a:xfrm>
        </p:spPr>
        <p:txBody>
          <a:bodyPr/>
          <a:lstStyle/>
          <a:p>
            <a:r>
              <a:rPr lang="de-DE" dirty="0" smtClean="0"/>
              <a:t>Automatische Generierung von Vorschlägen mit NLP-Pipeline</a:t>
            </a:r>
          </a:p>
          <a:p>
            <a:r>
              <a:rPr lang="de-DE" dirty="0" smtClean="0"/>
              <a:t>Figuren mit Features (Namen, Appellative, Pronomen)</a:t>
            </a:r>
          </a:p>
          <a:p>
            <a:r>
              <a:rPr lang="de-DE" dirty="0" smtClean="0"/>
              <a:t>Nachkorrektur durch einfachen Klick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403" y="1447801"/>
            <a:ext cx="7299338" cy="4763187"/>
          </a:xfrm>
          <a:prstGeom prst="rect">
            <a:avLst/>
          </a:prstGeom>
        </p:spPr>
      </p:pic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475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199" y="1447801"/>
            <a:ext cx="9229628" cy="4322598"/>
          </a:xfrm>
        </p:spPr>
        <p:txBody>
          <a:bodyPr>
            <a:normAutofit/>
          </a:bodyPr>
          <a:lstStyle/>
          <a:p>
            <a:r>
              <a:rPr lang="de-DE" dirty="0" smtClean="0">
                <a:sym typeface="Wingdings" panose="05000000000000000000" pitchFamily="2" charset="2"/>
              </a:rPr>
              <a:t>Ihre Fragen zu </a:t>
            </a:r>
            <a:r>
              <a:rPr lang="de-DE" dirty="0" err="1" smtClean="0">
                <a:sym typeface="Wingdings" panose="05000000000000000000" pitchFamily="2" charset="2"/>
              </a:rPr>
              <a:t>Nappi</a:t>
            </a:r>
            <a:r>
              <a:rPr lang="de-DE" dirty="0" smtClean="0">
                <a:sym typeface="Wingdings" panose="05000000000000000000" pitchFamily="2" charset="2"/>
              </a:rPr>
              <a:t>:</a:t>
            </a:r>
          </a:p>
          <a:p>
            <a:pPr lvl="1"/>
            <a:r>
              <a:rPr lang="de-DE" dirty="0" smtClean="0">
                <a:sym typeface="Wingdings" panose="05000000000000000000" pitchFamily="2" charset="2"/>
              </a:rPr>
              <a:t>Wie bindet man neue </a:t>
            </a:r>
            <a:r>
              <a:rPr lang="de-DE" dirty="0" err="1" smtClean="0">
                <a:sym typeface="Wingdings" panose="05000000000000000000" pitchFamily="2" charset="2"/>
              </a:rPr>
              <a:t>Engines</a:t>
            </a:r>
            <a:r>
              <a:rPr lang="de-DE" dirty="0" smtClean="0">
                <a:sym typeface="Wingdings" panose="05000000000000000000" pitchFamily="2" charset="2"/>
              </a:rPr>
              <a:t> ein?</a:t>
            </a:r>
          </a:p>
          <a:p>
            <a:pPr lvl="1"/>
            <a:r>
              <a:rPr lang="de-DE" dirty="0" smtClean="0">
                <a:sym typeface="Wingdings" panose="05000000000000000000" pitchFamily="2" charset="2"/>
              </a:rPr>
              <a:t>Kann ich meine Engine einbinden</a:t>
            </a:r>
          </a:p>
          <a:p>
            <a:pPr lvl="1"/>
            <a:r>
              <a:rPr lang="de-DE" dirty="0" smtClean="0">
                <a:sym typeface="Wingdings" panose="05000000000000000000" pitchFamily="2" charset="2"/>
              </a:rPr>
              <a:t>…</a:t>
            </a:r>
          </a:p>
          <a:p>
            <a:endParaRPr lang="de-DE" dirty="0">
              <a:sym typeface="Wingdings" panose="05000000000000000000" pitchFamily="2" charset="2"/>
            </a:endParaRPr>
          </a:p>
          <a:p>
            <a:r>
              <a:rPr lang="de-DE" dirty="0" err="1" smtClean="0">
                <a:sym typeface="Wingdings" panose="05000000000000000000" pitchFamily="2" charset="2"/>
              </a:rPr>
              <a:t>Nappi</a:t>
            </a:r>
            <a:r>
              <a:rPr lang="de-DE" dirty="0" smtClean="0">
                <a:sym typeface="Wingdings" panose="05000000000000000000" pitchFamily="2" charset="2"/>
              </a:rPr>
              <a:t>-UI ist leider nicht vollständig fertig, die Pipelines lassen sich dort noch nicht richtig konfigurieren!</a:t>
            </a:r>
            <a:r>
              <a:rPr lang="de-DE" dirty="0">
                <a:sym typeface="Wingdings" panose="05000000000000000000" pitchFamily="2" charset="2"/>
              </a:rPr>
              <a:t/>
            </a:r>
            <a:br>
              <a:rPr lang="de-DE" dirty="0">
                <a:sym typeface="Wingdings" panose="05000000000000000000" pitchFamily="2" charset="2"/>
              </a:rPr>
            </a:b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99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ATHEN – </a:t>
            </a:r>
            <a:r>
              <a:rPr lang="de-DE" dirty="0" err="1" smtClean="0"/>
              <a:t>Preprocessing</a:t>
            </a:r>
            <a:r>
              <a:rPr lang="de-DE" dirty="0" smtClean="0"/>
              <a:t> mit </a:t>
            </a:r>
            <a:r>
              <a:rPr lang="de-DE" dirty="0" err="1" smtClean="0"/>
              <a:t>Nappi</a:t>
            </a:r>
            <a:endParaRPr lang="de-DE" dirty="0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779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5"/>
            </a:pPr>
            <a:r>
              <a:rPr lang="de-DE" dirty="0" smtClean="0"/>
              <a:t>Mittagspause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de-DE" dirty="0" smtClean="0"/>
              <a:t>ATHEN für Redewiedergabe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de-DE" dirty="0" smtClean="0"/>
              <a:t>Erstellen eines Schemas mit OWL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de-DE" dirty="0" err="1" smtClean="0"/>
              <a:t>Preprocessing</a:t>
            </a:r>
            <a:r>
              <a:rPr lang="de-DE" dirty="0" smtClean="0"/>
              <a:t> mit ATHEN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de-DE" dirty="0" err="1" smtClean="0">
                <a:solidFill>
                  <a:srgbClr val="00B050"/>
                </a:solidFill>
              </a:rPr>
              <a:t>Goldstandardanalyzer</a:t>
            </a:r>
            <a:endParaRPr lang="de-DE" dirty="0" smtClean="0">
              <a:solidFill>
                <a:srgbClr val="00B050"/>
              </a:solidFill>
            </a:endParaRPr>
          </a:p>
          <a:p>
            <a:pPr marL="457200" indent="-457200">
              <a:buFont typeface="+mj-lt"/>
              <a:buAutoNum type="arabicPeriod" startAt="5"/>
            </a:pPr>
            <a:r>
              <a:rPr lang="de-DE" dirty="0"/>
              <a:t>Erweiterbarkeit </a:t>
            </a:r>
            <a:endParaRPr lang="de-DE" dirty="0" smtClean="0"/>
          </a:p>
          <a:p>
            <a:pPr marL="457200" indent="-457200">
              <a:buFont typeface="+mj-lt"/>
              <a:buAutoNum type="arabicPeriod" startAt="5"/>
            </a:pPr>
            <a:r>
              <a:rPr lang="de-DE" dirty="0" err="1" smtClean="0"/>
              <a:t>WebATHEN</a:t>
            </a:r>
            <a:endParaRPr lang="de-DE" dirty="0" smtClean="0"/>
          </a:p>
          <a:p>
            <a:pPr marL="457200" indent="-457200">
              <a:buFont typeface="+mj-lt"/>
              <a:buAutoNum type="arabicPeriod" startAt="5"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100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Workshop-Agenda</a:t>
            </a:r>
            <a:endParaRPr lang="de-DE" dirty="0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245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5836" y="1880980"/>
            <a:ext cx="9472346" cy="2087563"/>
          </a:xfrm>
        </p:spPr>
        <p:txBody>
          <a:bodyPr>
            <a:noAutofit/>
          </a:bodyPr>
          <a:lstStyle/>
          <a:p>
            <a:r>
              <a:rPr lang="de-DE" sz="4800" dirty="0">
                <a:latin typeface="+mn-lt"/>
              </a:rPr>
              <a:t>ATHEN – </a:t>
            </a:r>
            <a:r>
              <a:rPr lang="de-DE" sz="4800" dirty="0" err="1" smtClean="0">
                <a:latin typeface="+mn-lt"/>
              </a:rPr>
              <a:t>Goldstandardanalyzer</a:t>
            </a:r>
            <a:endParaRPr lang="de-DE" sz="48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88345" y="4555432"/>
            <a:ext cx="8287328" cy="538395"/>
          </a:xfrm>
        </p:spPr>
        <p:txBody>
          <a:bodyPr anchor="ctr">
            <a:normAutofit/>
          </a:bodyPr>
          <a:lstStyle/>
          <a:p>
            <a:r>
              <a:rPr lang="de-DE" sz="3200" dirty="0" smtClean="0"/>
              <a:t>Markus Krug</a:t>
            </a:r>
            <a:endParaRPr lang="de-DE" sz="3200" baseline="30000" dirty="0"/>
          </a:p>
        </p:txBody>
      </p:sp>
      <p:sp>
        <p:nvSpPr>
          <p:cNvPr id="4" name="Rectangle 3"/>
          <p:cNvSpPr/>
          <p:nvPr/>
        </p:nvSpPr>
        <p:spPr>
          <a:xfrm>
            <a:off x="2088345" y="5093827"/>
            <a:ext cx="8287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dirty="0" smtClean="0"/>
              <a:t>Lehrstuhl </a:t>
            </a:r>
            <a:r>
              <a:rPr lang="de-DE" sz="2000" dirty="0"/>
              <a:t>für Künstliche Intelligenz und Angewandte Informatik</a:t>
            </a:r>
            <a:br>
              <a:rPr lang="de-DE" sz="2000" dirty="0"/>
            </a:br>
            <a:r>
              <a:rPr lang="de-DE" sz="2000" dirty="0"/>
              <a:t>Universität </a:t>
            </a:r>
            <a:r>
              <a:rPr lang="de-DE" sz="2000" dirty="0" smtClean="0"/>
              <a:t>Würzburg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11807" y="6408752"/>
            <a:ext cx="1240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27</a:t>
            </a:r>
            <a:r>
              <a:rPr lang="de-DE" dirty="0" smtClean="0"/>
              <a:t>.02.2018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208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Meistens werden Dokumente nicht nur einfach annotiert, sondern von mehreren </a:t>
            </a:r>
            <a:r>
              <a:rPr lang="de-DE" dirty="0" err="1" smtClean="0"/>
              <a:t>Annotatoren</a:t>
            </a:r>
            <a:r>
              <a:rPr lang="de-DE" dirty="0" smtClean="0"/>
              <a:t> </a:t>
            </a:r>
            <a:r>
              <a:rPr lang="de-DE" dirty="0" smtClean="0">
                <a:sym typeface="Wingdings" panose="05000000000000000000" pitchFamily="2" charset="2"/>
              </a:rPr>
              <a:t> Inter-Rater Agreement?</a:t>
            </a:r>
          </a:p>
          <a:p>
            <a:endParaRPr lang="de-DE" dirty="0">
              <a:sym typeface="Wingdings" panose="05000000000000000000" pitchFamily="2" charset="2"/>
            </a:endParaRPr>
          </a:p>
          <a:p>
            <a:r>
              <a:rPr lang="de-DE" dirty="0" smtClean="0">
                <a:sym typeface="Wingdings" panose="05000000000000000000" pitchFamily="2" charset="2"/>
              </a:rPr>
              <a:t>Wie gut funktioniert mein Algorithmus im Vergleich zu den Golddaten, und welche Fehler werden gemacht?</a:t>
            </a:r>
          </a:p>
          <a:p>
            <a:pPr marL="0" indent="0">
              <a:buNone/>
            </a:pPr>
            <a:r>
              <a:rPr lang="de-DE" dirty="0" smtClean="0">
                <a:sym typeface="Wingdings" panose="05000000000000000000" pitchFamily="2" charset="2"/>
              </a:rPr>
              <a:t> Dazu steht in ATHEN der </a:t>
            </a:r>
            <a:r>
              <a:rPr lang="de-DE" dirty="0" err="1" smtClean="0">
                <a:sym typeface="Wingdings" panose="05000000000000000000" pitchFamily="2" charset="2"/>
              </a:rPr>
              <a:t>Goldstandardanalyzer</a:t>
            </a:r>
            <a:r>
              <a:rPr lang="de-DE" dirty="0" smtClean="0">
                <a:sym typeface="Wingdings" panose="05000000000000000000" pitchFamily="2" charset="2"/>
              </a:rPr>
              <a:t> zur Verfügung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102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ATHEN </a:t>
            </a:r>
            <a:r>
              <a:rPr lang="de-DE" dirty="0"/>
              <a:t>– </a:t>
            </a:r>
            <a:r>
              <a:rPr lang="de-DE" dirty="0" err="1"/>
              <a:t>Goldstandardanalyzer</a:t>
            </a:r>
            <a:endParaRPr lang="de-DE" dirty="0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243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In ATHEN ist der </a:t>
            </a:r>
            <a:r>
              <a:rPr lang="de-DE" dirty="0" err="1" smtClean="0"/>
              <a:t>abgleich</a:t>
            </a:r>
            <a:r>
              <a:rPr lang="de-DE" dirty="0" smtClean="0"/>
              <a:t> von Annotationen aktuell nur innerhalb des selben Dokumentes möglich</a:t>
            </a:r>
          </a:p>
          <a:p>
            <a:r>
              <a:rPr lang="de-DE" dirty="0" smtClean="0"/>
              <a:t>Die Möglichkeit zwei Dokumente gleichzeitig zu vergleichen</a:t>
            </a:r>
            <a:br>
              <a:rPr lang="de-DE" dirty="0" smtClean="0"/>
            </a:br>
            <a:r>
              <a:rPr lang="de-DE" dirty="0" smtClean="0"/>
              <a:t>habe ich erfolgreich „kaputt“ gemacht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103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ATHEN </a:t>
            </a:r>
            <a:r>
              <a:rPr lang="de-DE" dirty="0"/>
              <a:t>– </a:t>
            </a:r>
            <a:r>
              <a:rPr lang="de-DE" dirty="0" err="1"/>
              <a:t>Goldstandardanalyzer</a:t>
            </a:r>
            <a:endParaRPr lang="de-DE" dirty="0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060" y="3021712"/>
            <a:ext cx="3996195" cy="249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0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 smtClean="0"/>
              <a:t>Deswegen müssen zunächst alle zu vergleichenden Annotationen in ein Dokument gebracht werden. Dazu kann man beispielsweise einen Typen im Typsystem kopieren und mit der Endung „2“, „3“ oder ähnlichem versehen.</a:t>
            </a:r>
          </a:p>
          <a:p>
            <a:endParaRPr lang="de-DE" dirty="0" smtClean="0"/>
          </a:p>
          <a:p>
            <a:r>
              <a:rPr lang="de-DE" dirty="0" smtClean="0"/>
              <a:t>Der zuverlässigste Weg ist über ein selbst geschriebenes Skript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104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ATHEN </a:t>
            </a:r>
            <a:r>
              <a:rPr lang="de-DE" dirty="0"/>
              <a:t>– </a:t>
            </a:r>
            <a:r>
              <a:rPr lang="de-DE" dirty="0" err="1"/>
              <a:t>Goldstandardanalyzer</a:t>
            </a:r>
            <a:endParaRPr lang="de-DE" dirty="0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505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Wie vergleicht man Goldannotation mit Annotationen eines Algorithmus.</a:t>
            </a:r>
          </a:p>
          <a:p>
            <a:endParaRPr lang="de-DE" dirty="0" smtClean="0"/>
          </a:p>
          <a:p>
            <a:r>
              <a:rPr lang="de-DE" dirty="0" smtClean="0"/>
              <a:t>Die einfachste Variante, die innerhalb von ATHEN funktioniert:</a:t>
            </a:r>
          </a:p>
          <a:p>
            <a:endParaRPr lang="de-DE" dirty="0" smtClean="0"/>
          </a:p>
          <a:p>
            <a:pPr lvl="1"/>
            <a:r>
              <a:rPr lang="de-DE" dirty="0" smtClean="0"/>
              <a:t>Hacker-Variante: konvertiere die Goldannotationen in einen separaten Typen mittels UIMA RUTA</a:t>
            </a:r>
          </a:p>
          <a:p>
            <a:pPr marL="457200" lvl="1" indent="0">
              <a:buNone/>
            </a:pP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105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ATHEN </a:t>
            </a:r>
            <a:r>
              <a:rPr lang="de-DE" dirty="0"/>
              <a:t>– </a:t>
            </a:r>
            <a:r>
              <a:rPr lang="de-DE" dirty="0" err="1"/>
              <a:t>Goldstandardanalyzer</a:t>
            </a:r>
            <a:endParaRPr lang="de-DE" dirty="0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65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198" y="1447801"/>
            <a:ext cx="10841611" cy="4322598"/>
          </a:xfrm>
        </p:spPr>
        <p:txBody>
          <a:bodyPr>
            <a:normAutofit/>
          </a:bodyPr>
          <a:lstStyle/>
          <a:p>
            <a:r>
              <a:rPr lang="de-DE" dirty="0" smtClean="0">
                <a:sym typeface="Wingdings" panose="05000000000000000000" pitchFamily="2" charset="2"/>
              </a:rPr>
              <a:t>Der „Hacker“-Ansatz</a:t>
            </a:r>
          </a:p>
          <a:p>
            <a:r>
              <a:rPr lang="de-DE" dirty="0" smtClean="0">
                <a:sym typeface="Wingdings" panose="05000000000000000000" pitchFamily="2" charset="2"/>
              </a:rPr>
              <a:t>Laden Sie </a:t>
            </a:r>
            <a:r>
              <a:rPr lang="de-DE" dirty="0">
                <a:sym typeface="Wingdings" panose="05000000000000000000" pitchFamily="2" charset="2"/>
              </a:rPr>
              <a:t>das Dokument </a:t>
            </a:r>
            <a:r>
              <a:rPr lang="de-DE" sz="2000" dirty="0">
                <a:sym typeface="Wingdings" panose="05000000000000000000" pitchFamily="2" charset="2"/>
              </a:rPr>
              <a:t>„ATHEN-Workshop\</a:t>
            </a:r>
            <a:r>
              <a:rPr lang="de-DE" sz="2000" dirty="0" err="1">
                <a:sym typeface="Wingdings" panose="05000000000000000000" pitchFamily="2" charset="2"/>
              </a:rPr>
              <a:t>annobrowser</a:t>
            </a:r>
            <a:r>
              <a:rPr lang="de-DE" sz="2000" dirty="0">
                <a:sym typeface="Wingdings" panose="05000000000000000000" pitchFamily="2" charset="2"/>
              </a:rPr>
              <a:t>\Aston,-Louise__</a:t>
            </a:r>
            <a:r>
              <a:rPr lang="de-DE" sz="2000" dirty="0" err="1">
                <a:sym typeface="Wingdings" panose="05000000000000000000" pitchFamily="2" charset="2"/>
              </a:rPr>
              <a:t>Lydia.xmi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smtClean="0">
                <a:sym typeface="Wingdings" panose="05000000000000000000" pitchFamily="2" charset="2"/>
              </a:rPr>
              <a:t>“</a:t>
            </a:r>
          </a:p>
          <a:p>
            <a:r>
              <a:rPr lang="de-DE" sz="2000" dirty="0" smtClean="0">
                <a:sym typeface="Wingdings" panose="05000000000000000000" pitchFamily="2" charset="2"/>
              </a:rPr>
              <a:t>Löschen Sie alle Annotationen, außer </a:t>
            </a:r>
            <a:r>
              <a:rPr lang="de-DE" sz="2000" dirty="0" err="1" smtClean="0">
                <a:sym typeface="Wingdings" panose="05000000000000000000" pitchFamily="2" charset="2"/>
              </a:rPr>
              <a:t>NamedEntity</a:t>
            </a:r>
            <a:r>
              <a:rPr lang="de-DE" sz="2000" dirty="0" smtClean="0">
                <a:sym typeface="Wingdings" panose="05000000000000000000" pitchFamily="2" charset="2"/>
              </a:rPr>
              <a:t> und </a:t>
            </a:r>
            <a:r>
              <a:rPr lang="de-DE" sz="2000" dirty="0" err="1" smtClean="0">
                <a:sym typeface="Wingdings" panose="05000000000000000000" pitchFamily="2" charset="2"/>
              </a:rPr>
              <a:t>DocumentAnnotation</a:t>
            </a:r>
            <a:endParaRPr lang="de-DE" sz="2000" dirty="0" smtClean="0">
              <a:sym typeface="Wingdings" panose="05000000000000000000" pitchFamily="2" charset="2"/>
            </a:endParaRPr>
          </a:p>
          <a:p>
            <a:endParaRPr lang="de-DE" sz="2000" dirty="0">
              <a:sym typeface="Wingdings" panose="05000000000000000000" pitchFamily="2" charset="2"/>
            </a:endParaRPr>
          </a:p>
          <a:p>
            <a:endParaRPr lang="de-DE" sz="2000" dirty="0" smtClean="0">
              <a:sym typeface="Wingdings" panose="05000000000000000000" pitchFamily="2" charset="2"/>
            </a:endParaRPr>
          </a:p>
          <a:p>
            <a:endParaRPr lang="de-DE" sz="2000" dirty="0">
              <a:sym typeface="Wingdings" panose="05000000000000000000" pitchFamily="2" charset="2"/>
            </a:endParaRPr>
          </a:p>
          <a:p>
            <a:r>
              <a:rPr lang="de-DE" sz="2000" dirty="0" smtClean="0">
                <a:sym typeface="Wingdings" panose="05000000000000000000" pitchFamily="2" charset="2"/>
              </a:rPr>
              <a:t>Tragen Sie folgende RUTA-Query ein, und führen Sie sie aus:  </a:t>
            </a:r>
          </a:p>
          <a:p>
            <a:r>
              <a:rPr lang="de-DE" sz="2000" dirty="0" smtClean="0">
                <a:sym typeface="Wingdings" panose="05000000000000000000" pitchFamily="2" charset="2"/>
              </a:rPr>
              <a:t>„ </a:t>
            </a:r>
            <a:r>
              <a:rPr lang="de-DE" sz="2000" dirty="0" err="1" smtClean="0">
                <a:sym typeface="Wingdings" panose="05000000000000000000" pitchFamily="2" charset="2"/>
              </a:rPr>
              <a:t>NamedEntity</a:t>
            </a:r>
            <a:r>
              <a:rPr lang="de-DE" sz="2000" dirty="0" smtClean="0">
                <a:sym typeface="Wingdings" panose="05000000000000000000" pitchFamily="2" charset="2"/>
              </a:rPr>
              <a:t>{-&gt;MARK(JRCNamedEntity,1,1)} ANY? “</a:t>
            </a:r>
          </a:p>
          <a:p>
            <a:pPr lvl="1"/>
            <a:r>
              <a:rPr lang="de-DE" sz="1600" dirty="0" smtClean="0">
                <a:sym typeface="Wingdings" panose="05000000000000000000" pitchFamily="2" charset="2"/>
              </a:rPr>
              <a:t> alle </a:t>
            </a:r>
            <a:r>
              <a:rPr lang="de-DE" sz="1600" dirty="0" err="1" smtClean="0">
                <a:sym typeface="Wingdings" panose="05000000000000000000" pitchFamily="2" charset="2"/>
              </a:rPr>
              <a:t>NamedEntity</a:t>
            </a:r>
            <a:r>
              <a:rPr lang="de-DE" sz="1600" dirty="0" smtClean="0">
                <a:sym typeface="Wingdings" panose="05000000000000000000" pitchFamily="2" charset="2"/>
              </a:rPr>
              <a:t> Annotation sind nun oberflächlich </a:t>
            </a:r>
            <a:r>
              <a:rPr lang="de-DE" sz="1600" dirty="0" err="1" smtClean="0">
                <a:sym typeface="Wingdings" panose="05000000000000000000" pitchFamily="2" charset="2"/>
              </a:rPr>
              <a:t>geclont</a:t>
            </a:r>
            <a:r>
              <a:rPr lang="de-DE" sz="1600" dirty="0" smtClean="0">
                <a:sym typeface="Wingdings" panose="05000000000000000000" pitchFamily="2" charset="2"/>
              </a:rPr>
              <a:t> in den Typ „</a:t>
            </a:r>
            <a:r>
              <a:rPr lang="de-DE" sz="1600" dirty="0" err="1" smtClean="0">
                <a:sym typeface="Wingdings" panose="05000000000000000000" pitchFamily="2" charset="2"/>
              </a:rPr>
              <a:t>JRCNamedEntity</a:t>
            </a:r>
            <a:r>
              <a:rPr lang="de-DE" sz="1600" dirty="0" smtClean="0">
                <a:sym typeface="Wingdings" panose="05000000000000000000" pitchFamily="2" charset="2"/>
              </a:rPr>
              <a:t>“</a:t>
            </a:r>
            <a:r>
              <a:rPr lang="de-DE" sz="1600" dirty="0">
                <a:sym typeface="Wingdings" panose="05000000000000000000" pitchFamily="2" charset="2"/>
              </a:rPr>
              <a:t/>
            </a:r>
            <a:br>
              <a:rPr lang="de-DE" sz="1600" dirty="0">
                <a:sym typeface="Wingdings" panose="05000000000000000000" pitchFamily="2" charset="2"/>
              </a:rPr>
            </a:b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106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ATHEN </a:t>
            </a:r>
            <a:r>
              <a:rPr lang="de-DE" dirty="0"/>
              <a:t>– </a:t>
            </a:r>
            <a:r>
              <a:rPr lang="de-DE" dirty="0" err="1"/>
              <a:t>Goldstandardanalyzer</a:t>
            </a:r>
            <a:endParaRPr lang="de-DE" dirty="0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989" y="2873358"/>
            <a:ext cx="3067050" cy="80962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6803" y="4479583"/>
            <a:ext cx="2460395" cy="90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8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198" y="1447801"/>
            <a:ext cx="7476243" cy="4322598"/>
          </a:xfrm>
        </p:spPr>
        <p:txBody>
          <a:bodyPr>
            <a:normAutofit/>
          </a:bodyPr>
          <a:lstStyle/>
          <a:p>
            <a:r>
              <a:rPr lang="de-DE" sz="1600" dirty="0" smtClean="0">
                <a:sym typeface="Wingdings" panose="05000000000000000000" pitchFamily="2" charset="2"/>
              </a:rPr>
              <a:t>Löschen Sie alle </a:t>
            </a:r>
            <a:r>
              <a:rPr lang="de-DE" sz="1600" dirty="0" err="1" smtClean="0">
                <a:sym typeface="Wingdings" panose="05000000000000000000" pitchFamily="2" charset="2"/>
              </a:rPr>
              <a:t>NamedEntity</a:t>
            </a:r>
            <a:r>
              <a:rPr lang="de-DE" sz="1600" dirty="0" smtClean="0">
                <a:sym typeface="Wingdings" panose="05000000000000000000" pitchFamily="2" charset="2"/>
              </a:rPr>
              <a:t> Annotationen und alle </a:t>
            </a:r>
            <a:r>
              <a:rPr lang="de-DE" sz="1600" dirty="0" err="1" smtClean="0">
                <a:sym typeface="Wingdings" panose="05000000000000000000" pitchFamily="2" charset="2"/>
              </a:rPr>
              <a:t>Eval</a:t>
            </a:r>
            <a:r>
              <a:rPr lang="de-DE" sz="1600" dirty="0" smtClean="0">
                <a:sym typeface="Wingdings" panose="05000000000000000000" pitchFamily="2" charset="2"/>
              </a:rPr>
              <a:t> Annotationen</a:t>
            </a:r>
          </a:p>
          <a:p>
            <a:endParaRPr lang="de-DE" sz="1600" dirty="0">
              <a:sym typeface="Wingdings" panose="05000000000000000000" pitchFamily="2" charset="2"/>
            </a:endParaRPr>
          </a:p>
          <a:p>
            <a:endParaRPr lang="de-DE" sz="1600" dirty="0" smtClean="0">
              <a:sym typeface="Wingdings" panose="05000000000000000000" pitchFamily="2" charset="2"/>
            </a:endParaRPr>
          </a:p>
          <a:p>
            <a:r>
              <a:rPr lang="de-DE" sz="1600" dirty="0" smtClean="0">
                <a:sym typeface="Wingdings" panose="05000000000000000000" pitchFamily="2" charset="2"/>
              </a:rPr>
              <a:t>Windows: Führen Sie die Pipeline „</a:t>
            </a:r>
            <a:r>
              <a:rPr lang="de-DE" sz="1600" dirty="0"/>
              <a:t> </a:t>
            </a:r>
            <a:r>
              <a:rPr lang="de-DE" sz="1600" dirty="0" smtClean="0"/>
              <a:t>corefViewConfig.xml</a:t>
            </a:r>
            <a:r>
              <a:rPr lang="de-DE" sz="1600" dirty="0" smtClean="0">
                <a:sym typeface="Wingdings" panose="05000000000000000000" pitchFamily="2" charset="2"/>
              </a:rPr>
              <a:t>“ aus</a:t>
            </a:r>
          </a:p>
          <a:p>
            <a:r>
              <a:rPr lang="de-DE" sz="1600" dirty="0" smtClean="0">
                <a:sym typeface="Wingdings" panose="05000000000000000000" pitchFamily="2" charset="2"/>
              </a:rPr>
              <a:t>MacOS/Linux: Führen </a:t>
            </a:r>
            <a:r>
              <a:rPr lang="de-DE" sz="1600" dirty="0">
                <a:sym typeface="Wingdings" panose="05000000000000000000" pitchFamily="2" charset="2"/>
              </a:rPr>
              <a:t>Sie die Pipeline „</a:t>
            </a:r>
            <a:r>
              <a:rPr lang="de-DE" sz="1600" dirty="0"/>
              <a:t> </a:t>
            </a:r>
            <a:r>
              <a:rPr lang="de-DE" sz="1600" dirty="0" smtClean="0"/>
              <a:t>DROC_Linux.xml</a:t>
            </a:r>
            <a:r>
              <a:rPr lang="de-DE" sz="1600" dirty="0" smtClean="0">
                <a:sym typeface="Wingdings" panose="05000000000000000000" pitchFamily="2" charset="2"/>
              </a:rPr>
              <a:t>“ aus</a:t>
            </a:r>
          </a:p>
          <a:p>
            <a:endParaRPr lang="de-DE" sz="1600" dirty="0">
              <a:sym typeface="Wingdings" panose="05000000000000000000" pitchFamily="2" charset="2"/>
            </a:endParaRPr>
          </a:p>
          <a:p>
            <a:endParaRPr lang="de-DE" sz="1600" dirty="0" smtClean="0">
              <a:sym typeface="Wingdings" panose="05000000000000000000" pitchFamily="2" charset="2"/>
            </a:endParaRPr>
          </a:p>
          <a:p>
            <a:endParaRPr lang="de-DE" sz="1600" dirty="0">
              <a:sym typeface="Wingdings" panose="05000000000000000000" pitchFamily="2" charset="2"/>
            </a:endParaRPr>
          </a:p>
          <a:p>
            <a:r>
              <a:rPr lang="de-DE" sz="1600" dirty="0" smtClean="0">
                <a:sym typeface="Wingdings" panose="05000000000000000000" pitchFamily="2" charset="2"/>
              </a:rPr>
              <a:t>Wechseln Sie in den </a:t>
            </a:r>
            <a:r>
              <a:rPr lang="de-DE" sz="1600" dirty="0" err="1" smtClean="0">
                <a:sym typeface="Wingdings" panose="05000000000000000000" pitchFamily="2" charset="2"/>
              </a:rPr>
              <a:t>Goldstandardanalyzer</a:t>
            </a:r>
            <a:r>
              <a:rPr lang="de-DE" sz="1600" dirty="0">
                <a:sym typeface="Wingdings" panose="05000000000000000000" pitchFamily="2" charset="2"/>
              </a:rPr>
              <a:t/>
            </a:r>
            <a:br>
              <a:rPr lang="de-DE" sz="1600" dirty="0">
                <a:sym typeface="Wingdings" panose="05000000000000000000" pitchFamily="2" charset="2"/>
              </a:rPr>
            </a:b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107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ATHEN </a:t>
            </a:r>
            <a:r>
              <a:rPr lang="de-DE" dirty="0"/>
              <a:t>– </a:t>
            </a:r>
            <a:r>
              <a:rPr lang="de-DE" dirty="0" err="1"/>
              <a:t>Goldstandardanalyzer</a:t>
            </a:r>
            <a:endParaRPr lang="de-DE" dirty="0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384" y="1370226"/>
            <a:ext cx="3009900" cy="7239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384" y="2411622"/>
            <a:ext cx="2933700" cy="141922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0363" y="3953674"/>
            <a:ext cx="2971800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2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198" y="1447801"/>
            <a:ext cx="7476243" cy="4322598"/>
          </a:xfrm>
        </p:spPr>
        <p:txBody>
          <a:bodyPr>
            <a:normAutofit/>
          </a:bodyPr>
          <a:lstStyle/>
          <a:p>
            <a:r>
              <a:rPr lang="de-DE" dirty="0" smtClean="0">
                <a:sym typeface="Wingdings" panose="05000000000000000000" pitchFamily="2" charset="2"/>
              </a:rPr>
              <a:t>Erstellen Sie ein Mapping mit „Create Mapping“</a:t>
            </a:r>
          </a:p>
          <a:p>
            <a:pPr lvl="1"/>
            <a:r>
              <a:rPr lang="de-DE" sz="1800" dirty="0" smtClean="0">
                <a:sym typeface="Wingdings" panose="05000000000000000000" pitchFamily="2" charset="2"/>
              </a:rPr>
              <a:t>Wählen Sie als Gold Annotation Type: „</a:t>
            </a:r>
            <a:r>
              <a:rPr lang="de-DE" sz="1800" dirty="0" err="1" smtClean="0">
                <a:sym typeface="Wingdings" panose="05000000000000000000" pitchFamily="2" charset="2"/>
              </a:rPr>
              <a:t>JRCNamedEntity</a:t>
            </a:r>
            <a:r>
              <a:rPr lang="de-DE" sz="1800" dirty="0" smtClean="0">
                <a:sym typeface="Wingdings" panose="05000000000000000000" pitchFamily="2" charset="2"/>
              </a:rPr>
              <a:t>“</a:t>
            </a:r>
          </a:p>
          <a:p>
            <a:pPr lvl="1"/>
            <a:r>
              <a:rPr lang="de-DE" sz="1800" dirty="0" smtClean="0">
                <a:sym typeface="Wingdings" panose="05000000000000000000" pitchFamily="2" charset="2"/>
              </a:rPr>
              <a:t>Als System Annotation Type: „</a:t>
            </a:r>
            <a:r>
              <a:rPr lang="de-DE" sz="1800" dirty="0" err="1" smtClean="0">
                <a:sym typeface="Wingdings" panose="05000000000000000000" pitchFamily="2" charset="2"/>
              </a:rPr>
              <a:t>NamedEntity</a:t>
            </a:r>
            <a:r>
              <a:rPr lang="de-DE" sz="1800" dirty="0" smtClean="0">
                <a:sym typeface="Wingdings" panose="05000000000000000000" pitchFamily="2" charset="2"/>
              </a:rPr>
              <a:t>“</a:t>
            </a:r>
          </a:p>
          <a:p>
            <a:r>
              <a:rPr lang="de-DE" sz="2000" dirty="0" smtClean="0">
                <a:sym typeface="Wingdings" panose="05000000000000000000" pitchFamily="2" charset="2"/>
              </a:rPr>
              <a:t>Klicken Sie auf „Next“</a:t>
            </a:r>
          </a:p>
          <a:p>
            <a:r>
              <a:rPr lang="de-DE" sz="2000" dirty="0" smtClean="0">
                <a:sym typeface="Wingdings" panose="05000000000000000000" pitchFamily="2" charset="2"/>
              </a:rPr>
              <a:t>Klicken Sie auf „Next“</a:t>
            </a:r>
          </a:p>
          <a:p>
            <a:r>
              <a:rPr lang="de-DE" sz="2000" dirty="0" smtClean="0">
                <a:sym typeface="Wingdings" panose="05000000000000000000" pitchFamily="2" charset="2"/>
              </a:rPr>
              <a:t>Klicken Sie auf „Finish“</a:t>
            </a:r>
          </a:p>
          <a:p>
            <a:r>
              <a:rPr lang="de-DE" sz="2000" dirty="0" smtClean="0">
                <a:sym typeface="Wingdings" panose="05000000000000000000" pitchFamily="2" charset="2"/>
              </a:rPr>
              <a:t>Speichern Sie das Mapping </a:t>
            </a:r>
          </a:p>
          <a:p>
            <a:endParaRPr lang="de-DE" sz="2000" dirty="0">
              <a:sym typeface="Wingdings" panose="05000000000000000000" pitchFamily="2" charset="2"/>
            </a:endParaRPr>
          </a:p>
          <a:p>
            <a:r>
              <a:rPr lang="de-DE" sz="2000" dirty="0" smtClean="0">
                <a:sym typeface="Wingdings" panose="05000000000000000000" pitchFamily="2" charset="2"/>
              </a:rPr>
              <a:t>Beginnen Sie den Vergleich mit „</a:t>
            </a:r>
            <a:r>
              <a:rPr lang="de-DE" sz="2000" dirty="0" err="1" smtClean="0">
                <a:sym typeface="Wingdings" panose="05000000000000000000" pitchFamily="2" charset="2"/>
              </a:rPr>
              <a:t>Compare</a:t>
            </a:r>
            <a:r>
              <a:rPr lang="de-DE" sz="2000" dirty="0" smtClean="0">
                <a:sym typeface="Wingdings" panose="05000000000000000000" pitchFamily="2" charset="2"/>
              </a:rPr>
              <a:t>“</a:t>
            </a:r>
            <a:r>
              <a:rPr lang="de-DE" sz="1600" dirty="0">
                <a:sym typeface="Wingdings" panose="05000000000000000000" pitchFamily="2" charset="2"/>
              </a:rPr>
              <a:t/>
            </a:r>
            <a:br>
              <a:rPr lang="de-DE" sz="1600" dirty="0">
                <a:sym typeface="Wingdings" panose="05000000000000000000" pitchFamily="2" charset="2"/>
              </a:rPr>
            </a:b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108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ATHEN </a:t>
            </a:r>
            <a:r>
              <a:rPr lang="de-DE" dirty="0"/>
              <a:t>– </a:t>
            </a:r>
            <a:r>
              <a:rPr lang="de-DE" dirty="0" err="1"/>
              <a:t>Goldstandardanalyzer</a:t>
            </a:r>
            <a:endParaRPr lang="de-DE" dirty="0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1290196"/>
            <a:ext cx="4953000" cy="161925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111" y="4048272"/>
            <a:ext cx="348615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0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2.2.Use-Case: </a:t>
            </a:r>
            <a:r>
              <a:rPr lang="de-DE" dirty="0" err="1" smtClean="0"/>
              <a:t>Koreferenzannotation</a:t>
            </a:r>
            <a:r>
              <a:rPr lang="de-DE" dirty="0" smtClean="0"/>
              <a:t> in Romanen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838200" y="1447801"/>
            <a:ext cx="3846922" cy="4322598"/>
          </a:xfrm>
        </p:spPr>
        <p:txBody>
          <a:bodyPr/>
          <a:lstStyle/>
          <a:p>
            <a:r>
              <a:rPr lang="de-DE" dirty="0" smtClean="0"/>
              <a:t>Automatische Generierung von Vorschlägen mit NLP-Pipeline</a:t>
            </a:r>
          </a:p>
          <a:p>
            <a:r>
              <a:rPr lang="de-DE" dirty="0" smtClean="0"/>
              <a:t>Gleiche Entität durch gleiche Zahl visualisiert</a:t>
            </a:r>
          </a:p>
          <a:p>
            <a:r>
              <a:rPr lang="de-DE" dirty="0" smtClean="0"/>
              <a:t>Nachkorrektur durch einfachen Klick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187" y="1430887"/>
            <a:ext cx="7154877" cy="4668919"/>
          </a:xfrm>
          <a:prstGeom prst="rect">
            <a:avLst/>
          </a:prstGeom>
        </p:spPr>
      </p:pic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290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5"/>
            </a:pPr>
            <a:r>
              <a:rPr lang="de-DE" dirty="0" smtClean="0"/>
              <a:t>Mittagspause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de-DE" dirty="0" smtClean="0"/>
              <a:t>ATHEN für Redewiedergabe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de-DE" dirty="0" smtClean="0"/>
              <a:t>Erstellen eines Schemas mit OWL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de-DE" dirty="0" err="1" smtClean="0"/>
              <a:t>Preprocessing</a:t>
            </a:r>
            <a:r>
              <a:rPr lang="de-DE" dirty="0" smtClean="0"/>
              <a:t> mit ATHEN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de-DE" dirty="0" err="1" smtClean="0"/>
              <a:t>Goldstandardanalyzer</a:t>
            </a:r>
            <a:endParaRPr lang="de-DE" dirty="0" smtClean="0"/>
          </a:p>
          <a:p>
            <a:pPr marL="457200" indent="-457200">
              <a:buFont typeface="+mj-lt"/>
              <a:buAutoNum type="arabicPeriod" startAt="5"/>
            </a:pPr>
            <a:r>
              <a:rPr lang="de-DE" dirty="0" smtClean="0">
                <a:solidFill>
                  <a:srgbClr val="00B050"/>
                </a:solidFill>
              </a:rPr>
              <a:t>Erweiterbarkeit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de-DE" dirty="0" err="1" smtClean="0"/>
              <a:t>WebATHEN</a:t>
            </a:r>
            <a:endParaRPr lang="de-DE" dirty="0" smtClean="0"/>
          </a:p>
          <a:p>
            <a:pPr marL="457200" indent="-457200">
              <a:buFont typeface="+mj-lt"/>
              <a:buAutoNum type="arabicPeriod" startAt="5"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109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Workshop-Agenda</a:t>
            </a:r>
            <a:endParaRPr lang="de-DE" dirty="0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970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5836" y="1880980"/>
            <a:ext cx="9472346" cy="2087563"/>
          </a:xfrm>
        </p:spPr>
        <p:txBody>
          <a:bodyPr>
            <a:noAutofit/>
          </a:bodyPr>
          <a:lstStyle/>
          <a:p>
            <a:r>
              <a:rPr lang="de-DE" sz="4800" dirty="0">
                <a:latin typeface="+mn-lt"/>
              </a:rPr>
              <a:t>ATHEN – </a:t>
            </a:r>
            <a:r>
              <a:rPr lang="de-DE" sz="4800" dirty="0" smtClean="0">
                <a:latin typeface="+mn-lt"/>
              </a:rPr>
              <a:t>Erweiterbarkeit</a:t>
            </a:r>
            <a:endParaRPr lang="de-DE" sz="48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88345" y="4555432"/>
            <a:ext cx="8287328" cy="538395"/>
          </a:xfrm>
        </p:spPr>
        <p:txBody>
          <a:bodyPr anchor="ctr">
            <a:normAutofit/>
          </a:bodyPr>
          <a:lstStyle/>
          <a:p>
            <a:r>
              <a:rPr lang="de-DE" sz="3200" dirty="0" smtClean="0"/>
              <a:t>Markus Krug</a:t>
            </a:r>
            <a:endParaRPr lang="de-DE" sz="3200" baseline="30000" dirty="0"/>
          </a:p>
        </p:txBody>
      </p:sp>
      <p:sp>
        <p:nvSpPr>
          <p:cNvPr id="4" name="Rectangle 3"/>
          <p:cNvSpPr/>
          <p:nvPr/>
        </p:nvSpPr>
        <p:spPr>
          <a:xfrm>
            <a:off x="2088345" y="5093827"/>
            <a:ext cx="8287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dirty="0" smtClean="0"/>
              <a:t>Lehrstuhl </a:t>
            </a:r>
            <a:r>
              <a:rPr lang="de-DE" sz="2000" dirty="0"/>
              <a:t>für Künstliche Intelligenz und Angewandte Informatik</a:t>
            </a:r>
            <a:br>
              <a:rPr lang="de-DE" sz="2000" dirty="0"/>
            </a:br>
            <a:r>
              <a:rPr lang="de-DE" sz="2000" dirty="0"/>
              <a:t>Universität </a:t>
            </a:r>
            <a:r>
              <a:rPr lang="de-DE" sz="2000" dirty="0" smtClean="0"/>
              <a:t>Würzburg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11807" y="6408752"/>
            <a:ext cx="1240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27</a:t>
            </a:r>
            <a:r>
              <a:rPr lang="de-DE" dirty="0" smtClean="0"/>
              <a:t>.02.2018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465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Was kann an ATHEN erweitert werden und wie schwer ist es:</a:t>
            </a:r>
          </a:p>
          <a:p>
            <a:pPr lvl="1"/>
            <a:r>
              <a:rPr lang="de-DE" dirty="0" smtClean="0"/>
              <a:t>Neue </a:t>
            </a:r>
            <a:r>
              <a:rPr lang="de-DE" dirty="0" err="1" smtClean="0"/>
              <a:t>Preprocessing</a:t>
            </a:r>
            <a:r>
              <a:rPr lang="de-DE" dirty="0" smtClean="0"/>
              <a:t> </a:t>
            </a:r>
            <a:r>
              <a:rPr lang="de-DE" dirty="0" err="1" smtClean="0"/>
              <a:t>Engines</a:t>
            </a:r>
            <a:r>
              <a:rPr lang="de-DE" dirty="0"/>
              <a:t> </a:t>
            </a:r>
            <a:r>
              <a:rPr lang="de-DE" dirty="0" smtClean="0"/>
              <a:t>(</a:t>
            </a:r>
            <a:r>
              <a:rPr lang="de-DE" dirty="0" err="1" smtClean="0"/>
              <a:t>zB</a:t>
            </a:r>
            <a:r>
              <a:rPr lang="de-DE" dirty="0" smtClean="0"/>
              <a:t> fehlen sehr viele DK-Pro </a:t>
            </a:r>
            <a:r>
              <a:rPr lang="de-DE" dirty="0" err="1" smtClean="0"/>
              <a:t>Engines</a:t>
            </a:r>
            <a:r>
              <a:rPr lang="de-DE" dirty="0" smtClean="0"/>
              <a:t>)</a:t>
            </a:r>
          </a:p>
          <a:p>
            <a:pPr lvl="1"/>
            <a:r>
              <a:rPr lang="de-DE" dirty="0" smtClean="0"/>
              <a:t>Neue Views/Analyzer (speziell für den Task)</a:t>
            </a:r>
          </a:p>
          <a:p>
            <a:pPr lvl="2"/>
            <a:r>
              <a:rPr lang="de-DE" dirty="0" smtClean="0"/>
              <a:t>Hart in die Anwendung</a:t>
            </a:r>
          </a:p>
          <a:p>
            <a:pPr lvl="2"/>
            <a:r>
              <a:rPr lang="de-DE" dirty="0" smtClean="0"/>
              <a:t>Zur Laufzeit integrierbar</a:t>
            </a:r>
          </a:p>
          <a:p>
            <a:pPr lvl="1"/>
            <a:r>
              <a:rPr lang="de-DE" dirty="0" smtClean="0"/>
              <a:t>Neue Annotationsstylings</a:t>
            </a:r>
          </a:p>
          <a:p>
            <a:pPr lvl="1"/>
            <a:r>
              <a:rPr lang="de-DE" dirty="0" smtClean="0"/>
              <a:t>Support neuer Formate</a:t>
            </a:r>
          </a:p>
          <a:p>
            <a:pPr lvl="1"/>
            <a:endParaRPr lang="de-DE" dirty="0"/>
          </a:p>
          <a:p>
            <a:pPr marL="0" indent="0">
              <a:buNone/>
            </a:pPr>
            <a:r>
              <a:rPr lang="de-DE" dirty="0" smtClean="0">
                <a:sym typeface="Wingdings" panose="05000000000000000000" pitchFamily="2" charset="2"/>
              </a:rPr>
              <a:t> am besten auf Nachfrage, ich bin auch fast immer erreichbar 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111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Erweiterungen von ATHEN</a:t>
            </a:r>
            <a:endParaRPr lang="de-DE" dirty="0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160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5"/>
            </a:pPr>
            <a:r>
              <a:rPr lang="de-DE" dirty="0" smtClean="0"/>
              <a:t>Mittagspause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de-DE" dirty="0" smtClean="0"/>
              <a:t>ATHEN für Redewiedergabe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de-DE" dirty="0" smtClean="0"/>
              <a:t>Erstellen eines Schemas mit OWL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de-DE" dirty="0" err="1" smtClean="0"/>
              <a:t>Preprocessing</a:t>
            </a:r>
            <a:r>
              <a:rPr lang="de-DE" dirty="0" smtClean="0"/>
              <a:t> mit ATHEN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de-DE" dirty="0" err="1" smtClean="0"/>
              <a:t>Goldstandardanalyzer</a:t>
            </a:r>
            <a:endParaRPr lang="de-DE" dirty="0" smtClean="0"/>
          </a:p>
          <a:p>
            <a:pPr marL="457200" indent="-457200">
              <a:buFont typeface="+mj-lt"/>
              <a:buAutoNum type="arabicPeriod" startAt="5"/>
            </a:pPr>
            <a:r>
              <a:rPr lang="de-DE" dirty="0"/>
              <a:t>Philosophie eines Views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de-DE" dirty="0" err="1" smtClean="0">
                <a:solidFill>
                  <a:srgbClr val="00B050"/>
                </a:solidFill>
              </a:rPr>
              <a:t>WebATHEN</a:t>
            </a:r>
            <a:endParaRPr lang="de-DE" dirty="0" smtClean="0">
              <a:solidFill>
                <a:srgbClr val="00B050"/>
              </a:solidFill>
            </a:endParaRPr>
          </a:p>
          <a:p>
            <a:pPr marL="457200" indent="-457200">
              <a:buFont typeface="+mj-lt"/>
              <a:buAutoNum type="arabicPeriod" startAt="5"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112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Workshop-Agenda</a:t>
            </a:r>
            <a:endParaRPr lang="de-DE" dirty="0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97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5836" y="1880980"/>
            <a:ext cx="9472346" cy="2087563"/>
          </a:xfrm>
        </p:spPr>
        <p:txBody>
          <a:bodyPr>
            <a:noAutofit/>
          </a:bodyPr>
          <a:lstStyle/>
          <a:p>
            <a:r>
              <a:rPr lang="de-DE" sz="4800" dirty="0" err="1" smtClean="0">
                <a:latin typeface="+mn-lt"/>
              </a:rPr>
              <a:t>WebATHEN</a:t>
            </a:r>
            <a:endParaRPr lang="de-DE" sz="48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88345" y="4555432"/>
            <a:ext cx="8287328" cy="538395"/>
          </a:xfrm>
        </p:spPr>
        <p:txBody>
          <a:bodyPr anchor="ctr">
            <a:normAutofit/>
          </a:bodyPr>
          <a:lstStyle/>
          <a:p>
            <a:r>
              <a:rPr lang="de-DE" sz="3200" dirty="0" smtClean="0"/>
              <a:t>Markus Krug</a:t>
            </a:r>
            <a:endParaRPr lang="de-DE" sz="3200" baseline="30000" dirty="0"/>
          </a:p>
        </p:txBody>
      </p:sp>
      <p:sp>
        <p:nvSpPr>
          <p:cNvPr id="4" name="Rectangle 3"/>
          <p:cNvSpPr/>
          <p:nvPr/>
        </p:nvSpPr>
        <p:spPr>
          <a:xfrm>
            <a:off x="2088345" y="5093827"/>
            <a:ext cx="8287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dirty="0" smtClean="0"/>
              <a:t>Lehrstuhl </a:t>
            </a:r>
            <a:r>
              <a:rPr lang="de-DE" sz="2000" dirty="0"/>
              <a:t>für Künstliche Intelligenz und Angewandte Informatik</a:t>
            </a:r>
            <a:br>
              <a:rPr lang="de-DE" sz="2000" dirty="0"/>
            </a:br>
            <a:r>
              <a:rPr lang="de-DE" sz="2000" dirty="0"/>
              <a:t>Universität </a:t>
            </a:r>
            <a:r>
              <a:rPr lang="de-DE" sz="2000" dirty="0" smtClean="0"/>
              <a:t>Würzburg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11807" y="6408752"/>
            <a:ext cx="1240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27</a:t>
            </a:r>
            <a:r>
              <a:rPr lang="de-DE" dirty="0" smtClean="0"/>
              <a:t>.02.2018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299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Gesamtworkflow in </a:t>
            </a:r>
            <a:r>
              <a:rPr lang="de-DE" dirty="0" err="1" smtClean="0"/>
              <a:t>Kallimachos</a:t>
            </a:r>
            <a:r>
              <a:rPr lang="de-DE" dirty="0" smtClean="0"/>
              <a:t> soll in einem Schritt möglich sein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de-DE" dirty="0" smtClean="0">
                <a:sym typeface="Wingdings" panose="05000000000000000000" pitchFamily="2" charset="2"/>
              </a:rPr>
              <a:t> daher Kernfunktionalität ins Web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de-DE" dirty="0" smtClean="0">
                <a:sym typeface="Wingdings" panose="05000000000000000000" pitchFamily="2" charset="2"/>
              </a:rPr>
              <a:t> weniger Plattformunabhängigkeit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de-DE" dirty="0" smtClean="0">
                <a:sym typeface="Wingdings" panose="05000000000000000000" pitchFamily="2" charset="2"/>
              </a:rPr>
              <a:t> mehr Browserkompatibilitätsprobleme</a:t>
            </a:r>
          </a:p>
          <a:p>
            <a:pPr>
              <a:buFont typeface="Wingdings" panose="05000000000000000000" pitchFamily="2" charset="2"/>
              <a:buChar char="è"/>
            </a:pPr>
            <a:endParaRPr lang="de-DE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è"/>
            </a:pPr>
            <a:r>
              <a:rPr lang="de-DE" dirty="0" smtClean="0">
                <a:sym typeface="Wingdings" panose="05000000000000000000" pitchFamily="2" charset="2"/>
              </a:rPr>
              <a:t>Aktuell in Entwicklung</a:t>
            </a:r>
          </a:p>
          <a:p>
            <a:pPr marL="0" indent="0" algn="ctr">
              <a:buNone/>
            </a:pPr>
            <a:r>
              <a:rPr lang="de-DE" dirty="0" smtClean="0">
                <a:sym typeface="Wingdings" panose="05000000000000000000" pitchFamily="2" charset="2"/>
                <a:hlinkClick r:id="rId2"/>
              </a:rPr>
              <a:t>w</a:t>
            </a:r>
            <a:r>
              <a:rPr lang="de-DE" dirty="0" smtClean="0">
                <a:sym typeface="Wingdings" panose="05000000000000000000" pitchFamily="2" charset="2"/>
                <a:hlinkClick r:id="rId2"/>
              </a:rPr>
              <a:t>ebathen.informatik.uni-wuerzburg.de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114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WebATHEN</a:t>
            </a:r>
            <a:endParaRPr lang="de-DE" dirty="0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245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91" t="-3905" r="14171" b="3905"/>
          <a:stretch/>
        </p:blipFill>
        <p:spPr>
          <a:xfrm>
            <a:off x="9530499" y="4381871"/>
            <a:ext cx="2196445" cy="965657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115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Vielen Dank für die Aufmerksamkeit</a:t>
            </a:r>
            <a:endParaRPr lang="de-DE" dirty="0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860" y="1207100"/>
            <a:ext cx="4848225" cy="36576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97584" y="1432874"/>
            <a:ext cx="3553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Vielen Dank an: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Alle Mitglieder der Arbeitsgruppe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David Schmidt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Jonathan Krebs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Alle Teilnehmer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699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301030"/>
            <a:ext cx="7922342" cy="4652004"/>
          </a:xfrm>
        </p:spPr>
        <p:txBody>
          <a:bodyPr>
            <a:normAutofit/>
          </a:bodyPr>
          <a:lstStyle/>
          <a:p>
            <a:r>
              <a:rPr lang="de-DE" dirty="0" smtClean="0"/>
              <a:t>Intuitive und effiziente Annotation von Texten</a:t>
            </a:r>
          </a:p>
          <a:p>
            <a:r>
              <a:rPr lang="de-DE" dirty="0" smtClean="0"/>
              <a:t>Eingesetzt zur Annotation von DROC</a:t>
            </a:r>
          </a:p>
          <a:p>
            <a:r>
              <a:rPr lang="de-DE" dirty="0" smtClean="0"/>
              <a:t>Wird eingesetzt zur Annotation von Redewiedergaben an der Uni Mannheim</a:t>
            </a:r>
          </a:p>
          <a:p>
            <a:pPr lvl="1"/>
            <a:endParaRPr lang="de-DE" dirty="0" smtClean="0"/>
          </a:p>
          <a:p>
            <a:r>
              <a:rPr lang="de-DE" dirty="0" smtClean="0"/>
              <a:t>Erhältlich –</a:t>
            </a:r>
            <a:r>
              <a:rPr lang="de-DE" dirty="0" err="1" smtClean="0"/>
              <a:t>Sources</a:t>
            </a:r>
            <a:r>
              <a:rPr lang="de-DE" dirty="0" smtClean="0"/>
              <a:t> und Binary :</a:t>
            </a:r>
          </a:p>
          <a:p>
            <a:endParaRPr lang="de-DE" dirty="0" smtClean="0"/>
          </a:p>
          <a:p>
            <a:r>
              <a:rPr lang="de-DE" dirty="0">
                <a:hlinkClick r:id="rId2"/>
              </a:rPr>
              <a:t>https://gitlab2.informatik.uni-wuerzburg.de/kallimachos/Athen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116</a:t>
            </a:fld>
            <a:endParaRPr lang="de-D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5.Diskussion und Ausblick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3970"/>
          <a:stretch/>
        </p:blipFill>
        <p:spPr>
          <a:xfrm>
            <a:off x="7010400" y="2785301"/>
            <a:ext cx="3050086" cy="2538602"/>
          </a:xfrm>
          <a:prstGeom prst="rect">
            <a:avLst/>
          </a:prstGeom>
        </p:spPr>
      </p:pic>
      <p:sp>
        <p:nvSpPr>
          <p:cNvPr id="7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0654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9" y="1320580"/>
            <a:ext cx="7072224" cy="4322598"/>
          </a:xfrm>
        </p:spPr>
        <p:txBody>
          <a:bodyPr>
            <a:noAutofit/>
          </a:bodyPr>
          <a:lstStyle/>
          <a:p>
            <a:r>
              <a:rPr lang="de-DE" dirty="0" smtClean="0"/>
              <a:t>ATHEN besitzt noch folgende Features:</a:t>
            </a:r>
          </a:p>
          <a:p>
            <a:pPr lvl="1"/>
            <a:r>
              <a:rPr lang="de-DE" dirty="0" smtClean="0"/>
              <a:t>Erstellung von Figurennetzwerken durch </a:t>
            </a:r>
            <a:r>
              <a:rPr lang="de-DE" dirty="0" err="1" smtClean="0"/>
              <a:t>CiVi</a:t>
            </a: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	</a:t>
            </a:r>
            <a:r>
              <a:rPr lang="de-DE" sz="2000" dirty="0"/>
              <a:t>(</a:t>
            </a:r>
            <a:r>
              <a:rPr lang="de-DE" sz="2000" b="1" u="sng" dirty="0" smtClean="0"/>
              <a:t>C</a:t>
            </a:r>
            <a:r>
              <a:rPr lang="de-DE" sz="2000" dirty="0" smtClean="0"/>
              <a:t>harakter-</a:t>
            </a:r>
            <a:r>
              <a:rPr lang="de-DE" sz="2000" b="1" u="sng" dirty="0" smtClean="0"/>
              <a:t>I</a:t>
            </a:r>
            <a:r>
              <a:rPr lang="de-DE" sz="2000" dirty="0" smtClean="0"/>
              <a:t>nteraktionsnetzwerks-</a:t>
            </a:r>
            <a:endParaRPr lang="de-DE" sz="2000" dirty="0"/>
          </a:p>
          <a:p>
            <a:pPr marL="0" indent="0">
              <a:buNone/>
            </a:pPr>
            <a:r>
              <a:rPr lang="de-DE" sz="2000" dirty="0"/>
              <a:t>	</a:t>
            </a:r>
            <a:r>
              <a:rPr lang="de-DE" sz="2000" b="1" u="sng" dirty="0" err="1" smtClean="0"/>
              <a:t>VI</a:t>
            </a:r>
            <a:r>
              <a:rPr lang="de-DE" sz="2000" dirty="0" err="1" smtClean="0"/>
              <a:t>sualisierungstool</a:t>
            </a:r>
            <a:r>
              <a:rPr lang="de-DE" sz="2000" dirty="0"/>
              <a:t>)</a:t>
            </a:r>
          </a:p>
          <a:p>
            <a:pPr lvl="1"/>
            <a:endParaRPr lang="de-DE" sz="1600" dirty="0" smtClean="0"/>
          </a:p>
          <a:p>
            <a:pPr marL="457200" lvl="1" indent="0">
              <a:buNone/>
            </a:pPr>
            <a:endParaRPr lang="de-DE" sz="1600" dirty="0"/>
          </a:p>
          <a:p>
            <a:pPr marL="914400" lvl="2" indent="0">
              <a:buNone/>
            </a:pPr>
            <a:endParaRPr lang="de-DE" sz="1400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i="1" dirty="0"/>
              <a:t>ATHEN – Ein Werkzeug zur Annotation von Textkorpora</a:t>
            </a:r>
          </a:p>
          <a:p>
            <a:r>
              <a:rPr lang="de-DE" i="1" dirty="0"/>
              <a:t>Markus Krug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117</a:t>
            </a:fld>
            <a:endParaRPr lang="de-D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4.ATHEN –Zusätzliche </a:t>
            </a:r>
            <a:r>
              <a:rPr lang="de-DE" dirty="0" smtClean="0"/>
              <a:t>Features: Figurennetzwerke 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6613" y="2149311"/>
            <a:ext cx="5676718" cy="358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77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i="1" dirty="0"/>
              <a:t>ATHEN – Ein Werkzeug zur Annotation von Textkorpora</a:t>
            </a:r>
          </a:p>
          <a:p>
            <a:r>
              <a:rPr lang="de-DE" i="1" dirty="0"/>
              <a:t>Markus Krug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118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188438"/>
            <a:ext cx="9715500" cy="139065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787" y="1447801"/>
            <a:ext cx="2962688" cy="1905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535" y="3836034"/>
            <a:ext cx="2972215" cy="1552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749" y="1673859"/>
            <a:ext cx="5355482" cy="387048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133" y="4527243"/>
            <a:ext cx="3472559" cy="133792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243" y="3127636"/>
            <a:ext cx="1862014" cy="116497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525" y="1699189"/>
            <a:ext cx="1891450" cy="119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2.3.Use-Case: Annotation von Direkten Reden 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31" y="1320279"/>
            <a:ext cx="7724644" cy="4577643"/>
          </a:xfrm>
          <a:prstGeom prst="rect">
            <a:avLst/>
          </a:prstGeom>
        </p:spPr>
      </p:pic>
      <p:sp>
        <p:nvSpPr>
          <p:cNvPr id="9" name="Inhaltsplatzhalter 6"/>
          <p:cNvSpPr txBox="1">
            <a:spLocks/>
          </p:cNvSpPr>
          <p:nvPr/>
        </p:nvSpPr>
        <p:spPr>
          <a:xfrm>
            <a:off x="838200" y="1447801"/>
            <a:ext cx="3846922" cy="4322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Markierung des Spans</a:t>
            </a:r>
          </a:p>
          <a:p>
            <a:r>
              <a:rPr lang="de-DE" dirty="0" smtClean="0"/>
              <a:t>Setzen des Sprechers/Angesprochenen durch Klick in Tabelle</a:t>
            </a:r>
          </a:p>
          <a:p>
            <a:r>
              <a:rPr lang="de-DE" dirty="0" smtClean="0"/>
              <a:t>Visualisierung je nach Auswahl</a:t>
            </a:r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015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26206"/>
            <a:ext cx="5809090" cy="4322598"/>
          </a:xfrm>
        </p:spPr>
        <p:txBody>
          <a:bodyPr>
            <a:normAutofit/>
          </a:bodyPr>
          <a:lstStyle/>
          <a:p>
            <a:r>
              <a:rPr lang="de-DE" dirty="0" smtClean="0"/>
              <a:t>Die meisten heutigen Algorithmen sind Datengetrieben</a:t>
            </a:r>
          </a:p>
          <a:p>
            <a:pPr lvl="1"/>
            <a:r>
              <a:rPr lang="de-DE" dirty="0" smtClean="0"/>
              <a:t>Maschinelles Lernen benötigt ausgezeichnete Daten zum Training</a:t>
            </a:r>
          </a:p>
          <a:p>
            <a:pPr lvl="1"/>
            <a:r>
              <a:rPr lang="de-DE" dirty="0" smtClean="0"/>
              <a:t>Alle Verfahren benötigen diese Daten zur Evaluation</a:t>
            </a:r>
          </a:p>
          <a:p>
            <a:r>
              <a:rPr lang="de-DE" dirty="0" smtClean="0"/>
              <a:t>Eine Annotation in z.B. XML ist mühsam und Fehleranfällig</a:t>
            </a:r>
          </a:p>
          <a:p>
            <a:pPr lvl="1"/>
            <a:r>
              <a:rPr lang="de-DE" dirty="0" smtClean="0"/>
              <a:t>Annotation von Figurenreferenzen</a:t>
            </a:r>
          </a:p>
          <a:p>
            <a:pPr lvl="1"/>
            <a:r>
              <a:rPr lang="de-DE" dirty="0" smtClean="0"/>
              <a:t>Annotation von direkten Reden</a:t>
            </a:r>
          </a:p>
          <a:p>
            <a:pPr lvl="1"/>
            <a:r>
              <a:rPr lang="de-DE" dirty="0" smtClean="0"/>
              <a:t>Annotation von Relationen/Szenen</a:t>
            </a:r>
          </a:p>
          <a:p>
            <a:r>
              <a:rPr lang="de-DE" dirty="0" smtClean="0"/>
              <a:t>Skalierbarkeit auf Romangröße</a:t>
            </a:r>
          </a:p>
          <a:p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marL="0" indent="0">
              <a:buNone/>
            </a:pPr>
            <a:endParaRPr lang="de-DE" sz="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119</a:t>
            </a:fld>
            <a:endParaRPr lang="de-D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Use</a:t>
            </a:r>
            <a:r>
              <a:rPr lang="de-DE" dirty="0" smtClean="0"/>
              <a:t> Case: Co-Referenz-Annotationen</a:t>
            </a:r>
            <a:br>
              <a:rPr lang="de-DE" dirty="0" smtClean="0"/>
            </a:br>
            <a:r>
              <a:rPr lang="de-DE" dirty="0" smtClean="0"/>
              <a:t> </a:t>
            </a:r>
            <a:r>
              <a:rPr lang="de-DE" sz="2400" b="0" dirty="0" smtClean="0">
                <a:solidFill>
                  <a:schemeClr val="tx1"/>
                </a:solidFill>
              </a:rPr>
              <a:t>(gleiche Personen im Roman durch gleiche Zahlen visualisiert)</a:t>
            </a:r>
            <a:endParaRPr lang="de-DE" sz="2400" b="0" dirty="0">
              <a:solidFill>
                <a:schemeClr val="tx1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>
            <a:lvl1pPr>
              <a:defRPr sz="1600"/>
            </a:lvl1pPr>
          </a:lstStyle>
          <a:p>
            <a:r>
              <a:rPr lang="de-DE" i="1" dirty="0"/>
              <a:t>ATHEN – Ein Werkzeug zur Annotation von Textkorpora</a:t>
            </a:r>
          </a:p>
          <a:p>
            <a:r>
              <a:rPr lang="de-DE" i="1" dirty="0" smtClean="0"/>
              <a:t>Markus Krug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93" b="41681"/>
          <a:stretch/>
        </p:blipFill>
        <p:spPr>
          <a:xfrm>
            <a:off x="0" y="1493933"/>
            <a:ext cx="12192000" cy="434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97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26206"/>
            <a:ext cx="5809090" cy="4322598"/>
          </a:xfrm>
        </p:spPr>
        <p:txBody>
          <a:bodyPr>
            <a:normAutofit/>
          </a:bodyPr>
          <a:lstStyle/>
          <a:p>
            <a:r>
              <a:rPr lang="de-DE" dirty="0" smtClean="0"/>
              <a:t>Die meisten heutigen Algorithmen sind Datengetrieben</a:t>
            </a:r>
          </a:p>
          <a:p>
            <a:pPr lvl="1"/>
            <a:r>
              <a:rPr lang="de-DE" dirty="0" smtClean="0"/>
              <a:t>Maschinelles Lernen benötigt ausgezeichnete Daten zum Training</a:t>
            </a:r>
          </a:p>
          <a:p>
            <a:pPr lvl="1"/>
            <a:r>
              <a:rPr lang="de-DE" dirty="0" smtClean="0"/>
              <a:t>Alle Verfahren benötigen diese Daten zur Evaluation</a:t>
            </a:r>
          </a:p>
          <a:p>
            <a:r>
              <a:rPr lang="de-DE" dirty="0" smtClean="0"/>
              <a:t>Eine Annotation in z.B. XML ist mühsam und Fehleranfällig</a:t>
            </a:r>
          </a:p>
          <a:p>
            <a:pPr lvl="1"/>
            <a:r>
              <a:rPr lang="de-DE" dirty="0" smtClean="0"/>
              <a:t>Annotation von Figurenreferenzen</a:t>
            </a:r>
          </a:p>
          <a:p>
            <a:pPr lvl="1"/>
            <a:r>
              <a:rPr lang="de-DE" dirty="0" smtClean="0"/>
              <a:t>Annotation von direkten Reden</a:t>
            </a:r>
          </a:p>
          <a:p>
            <a:pPr lvl="1"/>
            <a:r>
              <a:rPr lang="de-DE" dirty="0" smtClean="0"/>
              <a:t>Annotation von Relationen/Szenen</a:t>
            </a:r>
          </a:p>
          <a:p>
            <a:r>
              <a:rPr lang="de-DE" dirty="0" smtClean="0"/>
              <a:t>Skalierbarkeit auf Romangröße</a:t>
            </a:r>
          </a:p>
          <a:p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marL="0" indent="0">
              <a:buNone/>
            </a:pPr>
            <a:endParaRPr lang="de-DE" sz="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120</a:t>
            </a:fld>
            <a:endParaRPr lang="de-D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Motivation</a:t>
            </a:r>
            <a:endParaRPr lang="de-DE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>
            <a:lvl1pPr>
              <a:defRPr sz="1600"/>
            </a:lvl1pPr>
          </a:lstStyle>
          <a:p>
            <a:r>
              <a:rPr lang="de-DE" i="1" dirty="0"/>
              <a:t>ATHEN – Ein Werkzeug zur Annotation von Textkorpora</a:t>
            </a:r>
          </a:p>
          <a:p>
            <a:r>
              <a:rPr lang="de-DE" i="1" dirty="0" smtClean="0"/>
              <a:t>Markus Krug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996" y="332496"/>
            <a:ext cx="10088555" cy="534708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57" y="531023"/>
            <a:ext cx="9838108" cy="52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8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728" y="1118395"/>
            <a:ext cx="8649829" cy="5603081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2.3.Use-Case: Annotation von Direkten Reden 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109233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079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956" y="919533"/>
            <a:ext cx="3799787" cy="4717696"/>
          </a:xfrm>
        </p:spPr>
        <p:txBody>
          <a:bodyPr>
            <a:noAutofit/>
          </a:bodyPr>
          <a:lstStyle/>
          <a:p>
            <a:r>
              <a:rPr lang="de-DE" dirty="0"/>
              <a:t>Prozessmodell zur </a:t>
            </a:r>
            <a:r>
              <a:rPr lang="de-DE" dirty="0" err="1" smtClean="0"/>
              <a:t>ontologiebasierten</a:t>
            </a:r>
            <a:r>
              <a:rPr lang="de-DE" dirty="0" smtClean="0"/>
              <a:t> IE in der Medizin</a:t>
            </a:r>
          </a:p>
          <a:p>
            <a:pPr marL="0" indent="0">
              <a:buNone/>
            </a:pPr>
            <a:endParaRPr lang="de-DE" dirty="0" smtClean="0"/>
          </a:p>
          <a:p>
            <a:pPr lvl="1"/>
            <a:r>
              <a:rPr lang="de-DE" dirty="0" smtClean="0"/>
              <a:t>Iterativer Prozess: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dirty="0"/>
              <a:t>Ontologie definieren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dirty="0"/>
              <a:t>Auf Text Anwenden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dirty="0"/>
              <a:t>Ontologie </a:t>
            </a:r>
            <a:r>
              <a:rPr lang="de-DE" dirty="0" smtClean="0"/>
              <a:t>verfeinern</a:t>
            </a:r>
          </a:p>
          <a:p>
            <a:pPr marL="457200" lvl="1" indent="0">
              <a:buNone/>
            </a:pPr>
            <a:endParaRPr lang="de-DE" dirty="0"/>
          </a:p>
          <a:p>
            <a:pPr lvl="1"/>
            <a:r>
              <a:rPr lang="de-DE" dirty="0" smtClean="0"/>
              <a:t>Evaluieren</a:t>
            </a:r>
          </a:p>
          <a:p>
            <a:pPr marL="914400" lvl="1" indent="-457200">
              <a:buFont typeface="+mj-lt"/>
              <a:buAutoNum type="arabicPeriod"/>
            </a:pPr>
            <a:endParaRPr lang="de-DE" dirty="0"/>
          </a:p>
          <a:p>
            <a:pPr lvl="1"/>
            <a:endParaRPr lang="de-DE" sz="1600" dirty="0" smtClean="0"/>
          </a:p>
          <a:p>
            <a:pPr marL="457200" lvl="1" indent="0">
              <a:buNone/>
            </a:pPr>
            <a:endParaRPr lang="de-DE" sz="1600" dirty="0"/>
          </a:p>
          <a:p>
            <a:pPr marL="914400" lvl="2" indent="0">
              <a:buNone/>
            </a:pPr>
            <a:endParaRPr lang="de-DE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2273" y="-175989"/>
            <a:ext cx="11294097" cy="1448607"/>
          </a:xfrm>
        </p:spPr>
        <p:txBody>
          <a:bodyPr/>
          <a:lstStyle/>
          <a:p>
            <a:pPr marL="457200" lvl="1"/>
            <a:r>
              <a:rPr lang="de-DE" sz="3600" b="1" kern="1200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2.4.Use-Case: </a:t>
            </a:r>
            <a:r>
              <a:rPr lang="de-DE" sz="3600" b="1" kern="1200" dirty="0" err="1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Ontologiebasierte</a:t>
            </a:r>
            <a:r>
              <a:rPr lang="de-DE" sz="3600" b="1" kern="1200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Informationsextraktion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r="20866" b="22154"/>
          <a:stretch/>
        </p:blipFill>
        <p:spPr>
          <a:xfrm>
            <a:off x="4563756" y="919533"/>
            <a:ext cx="6790044" cy="4909226"/>
          </a:xfrm>
          <a:prstGeom prst="rect">
            <a:avLst/>
          </a:prstGeom>
        </p:spPr>
      </p:pic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097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320580"/>
            <a:ext cx="5403574" cy="4322598"/>
          </a:xfrm>
        </p:spPr>
        <p:txBody>
          <a:bodyPr>
            <a:noAutofit/>
          </a:bodyPr>
          <a:lstStyle/>
          <a:p>
            <a:r>
              <a:rPr lang="de-DE" sz="2000" dirty="0" smtClean="0"/>
              <a:t>Der Markt um Annotationstools ist hart umkämpft</a:t>
            </a:r>
          </a:p>
          <a:p>
            <a:r>
              <a:rPr lang="de-DE" sz="2000" dirty="0" smtClean="0"/>
              <a:t>Abgrenzungskriterien:</a:t>
            </a:r>
          </a:p>
          <a:p>
            <a:pPr lvl="1"/>
            <a:r>
              <a:rPr lang="de-DE" sz="1600" dirty="0" smtClean="0"/>
              <a:t>Anpassbarkeit</a:t>
            </a:r>
          </a:p>
          <a:p>
            <a:pPr lvl="1"/>
            <a:r>
              <a:rPr lang="de-DE" sz="1600" dirty="0" smtClean="0"/>
              <a:t>Erweiterbarkeit</a:t>
            </a:r>
          </a:p>
          <a:p>
            <a:pPr lvl="1"/>
            <a:r>
              <a:rPr lang="de-DE" sz="1600" dirty="0" smtClean="0"/>
              <a:t>Skalierbarkeit</a:t>
            </a:r>
          </a:p>
          <a:p>
            <a:pPr lvl="1"/>
            <a:r>
              <a:rPr lang="de-DE" sz="1600" dirty="0" smtClean="0"/>
              <a:t>Bedienbarkeit</a:t>
            </a:r>
          </a:p>
          <a:p>
            <a:pPr lvl="1"/>
            <a:r>
              <a:rPr lang="de-DE" sz="1600" dirty="0" smtClean="0"/>
              <a:t>Verfügbarkeit</a:t>
            </a:r>
          </a:p>
          <a:p>
            <a:pPr lvl="1"/>
            <a:r>
              <a:rPr lang="de-DE" sz="1600" dirty="0" smtClean="0"/>
              <a:t>Aktiver Support</a:t>
            </a:r>
          </a:p>
          <a:p>
            <a:pPr lvl="1"/>
            <a:r>
              <a:rPr lang="de-DE" sz="1600" dirty="0" smtClean="0"/>
              <a:t>Aktive Weiterentwicklung</a:t>
            </a:r>
          </a:p>
          <a:p>
            <a:pPr lvl="1"/>
            <a:r>
              <a:rPr lang="de-DE" sz="1600" dirty="0" smtClean="0"/>
              <a:t>Zusätzliche Features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3.Kriterien für Annotationstools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211" y="319782"/>
            <a:ext cx="2914650" cy="127635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1450" y="1780300"/>
            <a:ext cx="3924300" cy="12192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774" y="3128022"/>
            <a:ext cx="2414626" cy="1422702"/>
          </a:xfrm>
          <a:prstGeom prst="rect">
            <a:avLst/>
          </a:prstGeom>
        </p:spPr>
      </p:pic>
      <p:grpSp>
        <p:nvGrpSpPr>
          <p:cNvPr id="12" name="Gruppieren 11"/>
          <p:cNvGrpSpPr/>
          <p:nvPr/>
        </p:nvGrpSpPr>
        <p:grpSpPr>
          <a:xfrm>
            <a:off x="8812928" y="3821843"/>
            <a:ext cx="3244913" cy="2049649"/>
            <a:chOff x="8804301" y="3637177"/>
            <a:chExt cx="3244913" cy="2049649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43624" y="3637177"/>
              <a:ext cx="3205590" cy="2006001"/>
            </a:xfrm>
            <a:prstGeom prst="rect">
              <a:avLst/>
            </a:prstGeom>
          </p:spPr>
        </p:pic>
        <p:sp>
          <p:nvSpPr>
            <p:cNvPr id="11" name="Textfeld 10"/>
            <p:cNvSpPr txBox="1"/>
            <p:nvPr/>
          </p:nvSpPr>
          <p:spPr>
            <a:xfrm>
              <a:off x="8804301" y="5317494"/>
              <a:ext cx="9492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MMAX2</a:t>
              </a:r>
              <a:endParaRPr lang="de-DE" dirty="0"/>
            </a:p>
          </p:txBody>
        </p:sp>
      </p:grpSp>
      <p:sp>
        <p:nvSpPr>
          <p:cNvPr id="1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798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3.ATHEN - Design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ATHEN (</a:t>
            </a:r>
            <a:r>
              <a:rPr lang="de-DE" b="1" u="sng" dirty="0" smtClean="0"/>
              <a:t>A</a:t>
            </a:r>
            <a:r>
              <a:rPr lang="de-DE" dirty="0" smtClean="0"/>
              <a:t>nnotation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b="1" u="sng" dirty="0" smtClean="0"/>
              <a:t>T</a:t>
            </a:r>
            <a:r>
              <a:rPr lang="de-DE" dirty="0" smtClean="0"/>
              <a:t>ext </a:t>
            </a:r>
            <a:r>
              <a:rPr lang="de-DE" b="1" u="sng" dirty="0" smtClean="0"/>
              <a:t>H</a:t>
            </a:r>
            <a:r>
              <a:rPr lang="de-DE" dirty="0" smtClean="0"/>
              <a:t>ighlighting </a:t>
            </a:r>
            <a:r>
              <a:rPr lang="de-DE" b="1" u="sng" dirty="0" smtClean="0"/>
              <a:t>En</a:t>
            </a:r>
            <a:r>
              <a:rPr lang="de-DE" dirty="0" smtClean="0"/>
              <a:t>vironment)</a:t>
            </a:r>
          </a:p>
          <a:p>
            <a:r>
              <a:rPr lang="de-DE" dirty="0" smtClean="0"/>
              <a:t>Desktop Anwendung</a:t>
            </a:r>
            <a:endParaRPr lang="de-DE" dirty="0"/>
          </a:p>
        </p:txBody>
      </p:sp>
      <p:grpSp>
        <p:nvGrpSpPr>
          <p:cNvPr id="20" name="Gruppieren 19"/>
          <p:cNvGrpSpPr/>
          <p:nvPr/>
        </p:nvGrpSpPr>
        <p:grpSpPr>
          <a:xfrm>
            <a:off x="940279" y="2681217"/>
            <a:ext cx="4641013" cy="2569327"/>
            <a:chOff x="3045125" y="3236250"/>
            <a:chExt cx="3752491" cy="2138006"/>
          </a:xfrm>
        </p:grpSpPr>
        <p:sp>
          <p:nvSpPr>
            <p:cNvPr id="8" name="Rechteck 7"/>
            <p:cNvSpPr/>
            <p:nvPr/>
          </p:nvSpPr>
          <p:spPr>
            <a:xfrm>
              <a:off x="3045125" y="4701396"/>
              <a:ext cx="3752491" cy="6728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err="1" smtClean="0"/>
                <a:t>Eclipse</a:t>
              </a:r>
              <a:r>
                <a:rPr lang="de-DE" dirty="0" smtClean="0"/>
                <a:t> 4 RCP, OSGI</a:t>
              </a:r>
              <a:endParaRPr lang="de-DE" dirty="0"/>
            </a:p>
          </p:txBody>
        </p:sp>
        <p:sp>
          <p:nvSpPr>
            <p:cNvPr id="10" name="Rechteck 9"/>
            <p:cNvSpPr/>
            <p:nvPr/>
          </p:nvSpPr>
          <p:spPr>
            <a:xfrm>
              <a:off x="3292413" y="3236250"/>
              <a:ext cx="987725" cy="672860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SWT</a:t>
              </a:r>
              <a:endParaRPr lang="de-DE" dirty="0"/>
            </a:p>
          </p:txBody>
        </p:sp>
        <p:sp>
          <p:nvSpPr>
            <p:cNvPr id="14" name="Rechteck 13"/>
            <p:cNvSpPr/>
            <p:nvPr/>
          </p:nvSpPr>
          <p:spPr>
            <a:xfrm>
              <a:off x="4408099" y="3236250"/>
              <a:ext cx="1007134" cy="672860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A</a:t>
              </a:r>
              <a:r>
                <a:rPr lang="de-DE" dirty="0" smtClean="0"/>
                <a:t>WT</a:t>
              </a:r>
              <a:endParaRPr lang="de-DE" dirty="0"/>
            </a:p>
          </p:txBody>
        </p:sp>
        <p:sp>
          <p:nvSpPr>
            <p:cNvPr id="15" name="Rechteck 14"/>
            <p:cNvSpPr/>
            <p:nvPr/>
          </p:nvSpPr>
          <p:spPr>
            <a:xfrm>
              <a:off x="5512280" y="3236250"/>
              <a:ext cx="987725" cy="672860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Java FX</a:t>
              </a:r>
              <a:endParaRPr lang="de-DE" dirty="0"/>
            </a:p>
          </p:txBody>
        </p:sp>
        <p:sp>
          <p:nvSpPr>
            <p:cNvPr id="17" name="Rechteck 16"/>
            <p:cNvSpPr/>
            <p:nvPr/>
          </p:nvSpPr>
          <p:spPr>
            <a:xfrm>
              <a:off x="3045126" y="3968823"/>
              <a:ext cx="1127902" cy="67286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UIMA</a:t>
              </a:r>
              <a:endParaRPr lang="de-DE" dirty="0"/>
            </a:p>
          </p:txBody>
        </p:sp>
        <p:sp>
          <p:nvSpPr>
            <p:cNvPr id="18" name="Rechteck 17"/>
            <p:cNvSpPr/>
            <p:nvPr/>
          </p:nvSpPr>
          <p:spPr>
            <a:xfrm>
              <a:off x="4357420" y="3968823"/>
              <a:ext cx="1127902" cy="67286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err="1" smtClean="0"/>
                <a:t>Lucene</a:t>
              </a:r>
              <a:endParaRPr lang="de-DE" dirty="0"/>
            </a:p>
          </p:txBody>
        </p:sp>
        <p:sp>
          <p:nvSpPr>
            <p:cNvPr id="19" name="Rechteck 18"/>
            <p:cNvSpPr/>
            <p:nvPr/>
          </p:nvSpPr>
          <p:spPr>
            <a:xfrm>
              <a:off x="5669714" y="3968823"/>
              <a:ext cx="1127902" cy="67286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err="1" smtClean="0"/>
                <a:t>Nappi</a:t>
              </a:r>
              <a:endParaRPr lang="de-DE" dirty="0"/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5948102" y="3492643"/>
            <a:ext cx="1440611" cy="949298"/>
            <a:chOff x="5948102" y="3492643"/>
            <a:chExt cx="1440611" cy="949298"/>
          </a:xfrm>
        </p:grpSpPr>
        <p:sp>
          <p:nvSpPr>
            <p:cNvPr id="23" name="Pfeil nach links 22"/>
            <p:cNvSpPr/>
            <p:nvPr/>
          </p:nvSpPr>
          <p:spPr>
            <a:xfrm>
              <a:off x="5948102" y="3492643"/>
              <a:ext cx="1440611" cy="23291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Pfeil nach links 24"/>
            <p:cNvSpPr/>
            <p:nvPr/>
          </p:nvSpPr>
          <p:spPr>
            <a:xfrm rot="10800000">
              <a:off x="5948102" y="4209028"/>
              <a:ext cx="1440611" cy="23291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6" name="Rechteck 25"/>
          <p:cNvSpPr/>
          <p:nvPr/>
        </p:nvSpPr>
        <p:spPr>
          <a:xfrm>
            <a:off x="7742207" y="4441940"/>
            <a:ext cx="2126412" cy="8086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Gitlab</a:t>
            </a:r>
            <a:endParaRPr lang="de-DE" dirty="0"/>
          </a:p>
        </p:txBody>
      </p:sp>
      <p:sp>
        <p:nvSpPr>
          <p:cNvPr id="28" name="Rechteck 27"/>
          <p:cNvSpPr/>
          <p:nvPr/>
        </p:nvSpPr>
        <p:spPr>
          <a:xfrm>
            <a:off x="9946258" y="4441940"/>
            <a:ext cx="2078782" cy="8086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Nappi</a:t>
            </a:r>
            <a:r>
              <a:rPr lang="de-DE" dirty="0" smtClean="0"/>
              <a:t>-VM</a:t>
            </a:r>
            <a:endParaRPr lang="de-DE" dirty="0"/>
          </a:p>
        </p:txBody>
      </p:sp>
      <p:sp>
        <p:nvSpPr>
          <p:cNvPr id="29" name="Rechteck 28"/>
          <p:cNvSpPr/>
          <p:nvPr/>
        </p:nvSpPr>
        <p:spPr>
          <a:xfrm>
            <a:off x="7718860" y="3544490"/>
            <a:ext cx="1394969" cy="80860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Versions-</a:t>
            </a:r>
          </a:p>
          <a:p>
            <a:pPr algn="ctr"/>
            <a:r>
              <a:rPr lang="de-DE" dirty="0" err="1" smtClean="0"/>
              <a:t>verwaltung</a:t>
            </a:r>
            <a:endParaRPr lang="de-DE" dirty="0"/>
          </a:p>
        </p:txBody>
      </p:sp>
      <p:sp>
        <p:nvSpPr>
          <p:cNvPr id="30" name="Rechteck 29"/>
          <p:cNvSpPr/>
          <p:nvPr/>
        </p:nvSpPr>
        <p:spPr>
          <a:xfrm>
            <a:off x="9113829" y="3544490"/>
            <a:ext cx="1509418" cy="80860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Release- </a:t>
            </a:r>
            <a:r>
              <a:rPr lang="de-DE" dirty="0" err="1" smtClean="0"/>
              <a:t>management</a:t>
            </a:r>
            <a:endParaRPr lang="de-DE" dirty="0"/>
          </a:p>
        </p:txBody>
      </p:sp>
      <p:sp>
        <p:nvSpPr>
          <p:cNvPr id="31" name="Rechteck 30"/>
          <p:cNvSpPr/>
          <p:nvPr/>
        </p:nvSpPr>
        <p:spPr>
          <a:xfrm>
            <a:off x="10630071" y="3544491"/>
            <a:ext cx="1394969" cy="80860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50" dirty="0" smtClean="0"/>
              <a:t>Komponenten</a:t>
            </a:r>
            <a:endParaRPr lang="de-DE" sz="1650" dirty="0"/>
          </a:p>
        </p:txBody>
      </p:sp>
      <p:sp>
        <p:nvSpPr>
          <p:cNvPr id="2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671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9" y="1320580"/>
            <a:ext cx="5183039" cy="4322598"/>
          </a:xfrm>
        </p:spPr>
        <p:txBody>
          <a:bodyPr>
            <a:noAutofit/>
          </a:bodyPr>
          <a:lstStyle/>
          <a:p>
            <a:r>
              <a:rPr lang="de-DE" dirty="0" smtClean="0"/>
              <a:t>Definition eines eigenen Annotationsschemas mittels Apache UIMA </a:t>
            </a:r>
            <a:r>
              <a:rPr lang="de-DE" dirty="0" err="1" smtClean="0"/>
              <a:t>Typesystem</a:t>
            </a:r>
            <a:endParaRPr lang="de-DE" dirty="0" smtClean="0"/>
          </a:p>
          <a:p>
            <a:r>
              <a:rPr lang="de-DE" dirty="0" smtClean="0"/>
              <a:t>Mächtigkeit </a:t>
            </a:r>
            <a:r>
              <a:rPr lang="de-DE" dirty="0"/>
              <a:t>entspricht </a:t>
            </a:r>
            <a:r>
              <a:rPr lang="de-DE" dirty="0" smtClean="0"/>
              <a:t>Objektorientierung exklusive Interfaces</a:t>
            </a:r>
            <a:endParaRPr lang="de-DE" dirty="0"/>
          </a:p>
          <a:p>
            <a:pPr lvl="1"/>
            <a:endParaRPr lang="de-DE" sz="1600" dirty="0" smtClean="0"/>
          </a:p>
          <a:p>
            <a:pPr marL="457200" lvl="1" indent="0">
              <a:buNone/>
            </a:pPr>
            <a:endParaRPr lang="de-DE" sz="1600" dirty="0"/>
          </a:p>
          <a:p>
            <a:pPr marL="914400" lvl="2" indent="0">
              <a:buNone/>
            </a:pPr>
            <a:endParaRPr lang="de-DE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</a:t>
            </a:r>
            <a:r>
              <a:rPr lang="de-DE" dirty="0" smtClean="0"/>
              <a:t>.ATHEN -Anpassbarkeit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9964" y="1118395"/>
            <a:ext cx="4178509" cy="461098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024" y="3206557"/>
            <a:ext cx="2451938" cy="2638806"/>
          </a:xfrm>
          <a:prstGeom prst="rect">
            <a:avLst/>
          </a:prstGeom>
        </p:spPr>
      </p:pic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117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9" y="1320580"/>
            <a:ext cx="5468333" cy="4322598"/>
          </a:xfrm>
        </p:spPr>
        <p:txBody>
          <a:bodyPr>
            <a:noAutofit/>
          </a:bodyPr>
          <a:lstStyle/>
          <a:p>
            <a:r>
              <a:rPr lang="de-DE" dirty="0" smtClean="0"/>
              <a:t>ATHEN benötigt aktuell:</a:t>
            </a:r>
          </a:p>
          <a:p>
            <a:pPr lvl="1"/>
            <a:r>
              <a:rPr lang="de-DE" dirty="0" smtClean="0"/>
              <a:t>Einen PC</a:t>
            </a:r>
          </a:p>
          <a:p>
            <a:pPr lvl="1"/>
            <a:r>
              <a:rPr lang="de-DE" dirty="0" smtClean="0"/>
              <a:t>Installiertes Java 8</a:t>
            </a:r>
          </a:p>
          <a:p>
            <a:r>
              <a:rPr lang="de-DE" dirty="0" smtClean="0"/>
              <a:t>ATHEN wurde mit dem Hintergedanken entwickelt eine effiziente Annotation auch auf großen Dokumenten zu ermöglichen</a:t>
            </a:r>
          </a:p>
          <a:p>
            <a:pPr lvl="1"/>
            <a:r>
              <a:rPr lang="de-DE" dirty="0" smtClean="0"/>
              <a:t>ATHEN erlaubt Annotationen auf dem gesamten Text, ohne „umblättern“ zu müssen. </a:t>
            </a:r>
          </a:p>
          <a:p>
            <a:pPr lvl="1"/>
            <a:r>
              <a:rPr lang="de-DE" dirty="0" smtClean="0">
                <a:sym typeface="Wingdings" panose="05000000000000000000" pitchFamily="2" charset="2"/>
              </a:rPr>
              <a:t> Effiziente Annotation von Szenen</a:t>
            </a:r>
            <a:endParaRPr lang="de-DE" dirty="0"/>
          </a:p>
          <a:p>
            <a:pPr lvl="1"/>
            <a:endParaRPr lang="de-DE" sz="1600" dirty="0" smtClean="0"/>
          </a:p>
          <a:p>
            <a:pPr marL="457200" lvl="1" indent="0">
              <a:buNone/>
            </a:pPr>
            <a:endParaRPr lang="de-DE" sz="1600" dirty="0"/>
          </a:p>
          <a:p>
            <a:pPr marL="914400" lvl="2" indent="0">
              <a:buNone/>
            </a:pPr>
            <a:endParaRPr lang="de-DE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</a:t>
            </a:r>
            <a:r>
              <a:rPr lang="de-DE" dirty="0" smtClean="0"/>
              <a:t>.ATHEN –</a:t>
            </a:r>
            <a:r>
              <a:rPr lang="de-DE" dirty="0" err="1" smtClean="0"/>
              <a:t>Requirements</a:t>
            </a:r>
            <a:r>
              <a:rPr lang="de-DE" dirty="0" smtClean="0"/>
              <a:t> und Skalierbarkeit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235" y="1430591"/>
            <a:ext cx="5870351" cy="4102575"/>
          </a:xfrm>
          <a:prstGeom prst="rect">
            <a:avLst/>
          </a:prstGeom>
        </p:spPr>
      </p:pic>
      <p:sp>
        <p:nvSpPr>
          <p:cNvPr id="7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425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9" y="1320580"/>
            <a:ext cx="5183039" cy="4322598"/>
          </a:xfrm>
        </p:spPr>
        <p:txBody>
          <a:bodyPr>
            <a:noAutofit/>
          </a:bodyPr>
          <a:lstStyle/>
          <a:p>
            <a:r>
              <a:rPr lang="de-DE" dirty="0" smtClean="0"/>
              <a:t>Der Kern von ATHEN basiert auf OSGI</a:t>
            </a:r>
          </a:p>
          <a:p>
            <a:pPr lvl="1"/>
            <a:r>
              <a:rPr lang="de-DE" dirty="0" smtClean="0"/>
              <a:t>Modularisierung der gesamten Anwendung</a:t>
            </a:r>
          </a:p>
          <a:p>
            <a:pPr lvl="1"/>
            <a:r>
              <a:rPr lang="de-DE" dirty="0" smtClean="0"/>
              <a:t>Aktivierung und Deaktivierung von Bundles („Code“) zur Laufzeit</a:t>
            </a:r>
          </a:p>
          <a:p>
            <a:r>
              <a:rPr lang="de-DE" dirty="0" smtClean="0"/>
              <a:t>ATHEN verfügt über einen Mechanismus fremden Code zur Laufzeit in ein bestehendes System zu integrieren</a:t>
            </a:r>
          </a:p>
          <a:p>
            <a:r>
              <a:rPr lang="de-DE" dirty="0" smtClean="0">
                <a:sym typeface="Wingdings" panose="05000000000000000000" pitchFamily="2" charset="2"/>
              </a:rPr>
              <a:t>keine Änderung an ATHEN notwendig</a:t>
            </a:r>
            <a:endParaRPr lang="de-DE" dirty="0"/>
          </a:p>
          <a:p>
            <a:pPr lvl="1"/>
            <a:endParaRPr lang="de-DE" sz="1600" dirty="0" smtClean="0"/>
          </a:p>
          <a:p>
            <a:pPr marL="457200" lvl="1" indent="0">
              <a:buNone/>
            </a:pPr>
            <a:endParaRPr lang="de-DE" sz="1600" dirty="0"/>
          </a:p>
          <a:p>
            <a:pPr marL="914400" lvl="2" indent="0">
              <a:buNone/>
            </a:pPr>
            <a:endParaRPr lang="de-DE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</a:t>
            </a:r>
            <a:r>
              <a:rPr lang="de-DE" dirty="0" smtClean="0"/>
              <a:t>.ATHEN -Erweiterbarkeit</a:t>
            </a:r>
            <a:endParaRPr lang="de-DE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6376878" y="1118395"/>
            <a:ext cx="4976922" cy="3297298"/>
            <a:chOff x="6630383" y="1575023"/>
            <a:chExt cx="4976922" cy="3297298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0383" y="1575023"/>
              <a:ext cx="4976922" cy="3031300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8126083" y="4502989"/>
              <a:ext cx="2434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Das OSGI </a:t>
              </a:r>
              <a:r>
                <a:rPr lang="de-DE" dirty="0" err="1" smtClean="0"/>
                <a:t>layered</a:t>
              </a:r>
              <a:r>
                <a:rPr lang="de-DE" dirty="0" smtClean="0"/>
                <a:t> </a:t>
              </a:r>
              <a:r>
                <a:rPr lang="de-DE" dirty="0" err="1" smtClean="0"/>
                <a:t>model</a:t>
              </a:r>
              <a:endParaRPr lang="de-DE" dirty="0"/>
            </a:p>
          </p:txBody>
        </p:sp>
      </p:grpSp>
      <p:sp>
        <p:nvSpPr>
          <p:cNvPr id="10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948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dirty="0" smtClean="0"/>
              <a:t>ATHEN allgemein 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ATHEN IO (Wie bekomme ich Daten in ATHEN und welche?)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Generelles Annotieren mit ATHEN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ATHEN in </a:t>
            </a:r>
            <a:r>
              <a:rPr lang="de-DE" dirty="0" err="1" smtClean="0"/>
              <a:t>Kallimachos</a:t>
            </a:r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r>
              <a:rPr lang="de-DE" dirty="0" smtClean="0"/>
              <a:t>Figurenreferenzen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dirty="0" err="1" smtClean="0"/>
              <a:t>Koreferenzen</a:t>
            </a:r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r>
              <a:rPr lang="de-DE" dirty="0" smtClean="0"/>
              <a:t>Direkte Reden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Kaffee</a:t>
            </a:r>
            <a:r>
              <a:rPr lang="de-DE" dirty="0" smtClean="0"/>
              <a:t>pause</a:t>
            </a:r>
          </a:p>
          <a:p>
            <a:pPr marL="457200" indent="-457200">
              <a:buFont typeface="+mj-lt"/>
              <a:buAutoNum type="arabicPeriod"/>
            </a:pPr>
            <a:endParaRPr lang="de-DE" dirty="0" smtClean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Workshop-Agenda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614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9" y="1320580"/>
            <a:ext cx="7072224" cy="4322598"/>
          </a:xfrm>
        </p:spPr>
        <p:txBody>
          <a:bodyPr>
            <a:noAutofit/>
          </a:bodyPr>
          <a:lstStyle/>
          <a:p>
            <a:r>
              <a:rPr lang="de-DE" dirty="0" smtClean="0"/>
              <a:t>ATHEN besitzt noch folgende Features:</a:t>
            </a:r>
          </a:p>
          <a:p>
            <a:pPr lvl="1"/>
            <a:r>
              <a:rPr lang="de-DE" dirty="0" smtClean="0"/>
              <a:t>OWL-Support (Erstellen und Annotieren mittels </a:t>
            </a:r>
            <a:r>
              <a:rPr lang="de-DE" dirty="0" err="1" smtClean="0"/>
              <a:t>Ontologien</a:t>
            </a:r>
            <a:r>
              <a:rPr lang="de-DE" dirty="0" smtClean="0"/>
              <a:t>)</a:t>
            </a:r>
          </a:p>
          <a:p>
            <a:pPr lvl="1"/>
            <a:r>
              <a:rPr lang="de-DE" dirty="0" err="1" smtClean="0"/>
              <a:t>Lucene</a:t>
            </a:r>
            <a:r>
              <a:rPr lang="de-DE" dirty="0" smtClean="0"/>
              <a:t> Support (Erstellen eines „Index“ über Annotation)</a:t>
            </a:r>
          </a:p>
          <a:p>
            <a:pPr lvl="1"/>
            <a:r>
              <a:rPr lang="de-DE" dirty="0" smtClean="0"/>
              <a:t>Abgleich </a:t>
            </a:r>
            <a:r>
              <a:rPr lang="de-DE" dirty="0"/>
              <a:t>von </a:t>
            </a:r>
            <a:r>
              <a:rPr lang="de-DE" dirty="0" smtClean="0"/>
              <a:t>Annotationen</a:t>
            </a:r>
          </a:p>
          <a:p>
            <a:pPr lvl="1"/>
            <a:r>
              <a:rPr lang="de-DE" dirty="0" smtClean="0"/>
              <a:t>Konfigurierbare Vorverarbeitung mittels UIMA Pipelines</a:t>
            </a:r>
          </a:p>
          <a:p>
            <a:pPr lvl="1"/>
            <a:r>
              <a:rPr lang="de-DE" dirty="0" smtClean="0"/>
              <a:t>Spezieller Support für typische NLP Aufgaben</a:t>
            </a:r>
          </a:p>
          <a:p>
            <a:pPr lvl="1"/>
            <a:r>
              <a:rPr lang="de-DE" dirty="0" smtClean="0"/>
              <a:t>Formatkonvertierungen</a:t>
            </a:r>
          </a:p>
          <a:p>
            <a:pPr lvl="1"/>
            <a:r>
              <a:rPr lang="de-DE" dirty="0"/>
              <a:t>Annotation von Bilddaten – ebenfalls in UIMA </a:t>
            </a:r>
            <a:r>
              <a:rPr lang="de-DE" dirty="0" smtClean="0"/>
              <a:t>möglich</a:t>
            </a:r>
          </a:p>
          <a:p>
            <a:pPr lvl="1"/>
            <a:r>
              <a:rPr lang="de-DE" dirty="0" smtClean="0"/>
              <a:t>Selbst </a:t>
            </a:r>
            <a:r>
              <a:rPr lang="de-DE" dirty="0"/>
              <a:t>k</a:t>
            </a:r>
            <a:r>
              <a:rPr lang="de-DE" dirty="0" smtClean="0"/>
              <a:t>onfigurierbare Oberfläche</a:t>
            </a:r>
          </a:p>
          <a:p>
            <a:pPr lvl="1"/>
            <a:endParaRPr lang="de-DE" sz="1600" dirty="0" smtClean="0"/>
          </a:p>
          <a:p>
            <a:pPr marL="457200" lvl="1" indent="0">
              <a:buNone/>
            </a:pPr>
            <a:endParaRPr lang="de-DE" sz="1600" dirty="0"/>
          </a:p>
          <a:p>
            <a:pPr marL="914400" lvl="2" indent="0">
              <a:buNone/>
            </a:pPr>
            <a:endParaRPr lang="de-DE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4.ATHEN - Zusätzliche Features </a:t>
            </a:r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595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9" y="1320580"/>
            <a:ext cx="7072224" cy="4322598"/>
          </a:xfrm>
        </p:spPr>
        <p:txBody>
          <a:bodyPr>
            <a:noAutofit/>
          </a:bodyPr>
          <a:lstStyle/>
          <a:p>
            <a:r>
              <a:rPr lang="de-DE" dirty="0" smtClean="0"/>
              <a:t>ATHEN besitzt noch folgende Features:</a:t>
            </a:r>
          </a:p>
          <a:p>
            <a:pPr lvl="1"/>
            <a:r>
              <a:rPr lang="de-DE" dirty="0"/>
              <a:t>Spezieller Support für typische NLP </a:t>
            </a:r>
            <a:r>
              <a:rPr lang="de-DE" dirty="0" smtClean="0"/>
              <a:t>Aufgaben</a:t>
            </a:r>
          </a:p>
          <a:p>
            <a:pPr lvl="1"/>
            <a:r>
              <a:rPr lang="de-DE" dirty="0" smtClean="0"/>
              <a:t>Beispiel </a:t>
            </a:r>
            <a:r>
              <a:rPr lang="de-DE" dirty="0" err="1" smtClean="0"/>
              <a:t>Dependenzparsing</a:t>
            </a:r>
            <a:r>
              <a:rPr lang="de-DE" dirty="0" smtClean="0"/>
              <a:t> oder </a:t>
            </a:r>
            <a:r>
              <a:rPr lang="de-DE" dirty="0" err="1" smtClean="0"/>
              <a:t>Konstituenzparsing</a:t>
            </a:r>
            <a:endParaRPr lang="de-DE" dirty="0"/>
          </a:p>
          <a:p>
            <a:pPr lvl="1"/>
            <a:endParaRPr lang="de-DE" sz="1600" dirty="0" smtClean="0"/>
          </a:p>
          <a:p>
            <a:pPr marL="457200" lvl="1" indent="0">
              <a:buNone/>
            </a:pPr>
            <a:endParaRPr lang="de-DE" sz="1600" dirty="0"/>
          </a:p>
          <a:p>
            <a:pPr marL="914400" lvl="2" indent="0">
              <a:buNone/>
            </a:pPr>
            <a:endParaRPr lang="de-DE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4.ATHEN </a:t>
            </a:r>
            <a:r>
              <a:rPr lang="de-DE" dirty="0"/>
              <a:t>- Zusätzliche </a:t>
            </a:r>
            <a:r>
              <a:rPr lang="de-DE" dirty="0" smtClean="0"/>
              <a:t>Features: </a:t>
            </a:r>
            <a:r>
              <a:rPr lang="de-DE" dirty="0" err="1" smtClean="0"/>
              <a:t>Syntaxparsing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29" y="2408048"/>
            <a:ext cx="4233709" cy="240210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175" y="1066487"/>
            <a:ext cx="3009900" cy="20859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8175" y="3984776"/>
            <a:ext cx="2781300" cy="1123950"/>
          </a:xfrm>
          <a:prstGeom prst="rect">
            <a:avLst/>
          </a:prstGeom>
        </p:spPr>
      </p:pic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142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9" y="1320580"/>
            <a:ext cx="7072224" cy="4322598"/>
          </a:xfrm>
        </p:spPr>
        <p:txBody>
          <a:bodyPr>
            <a:noAutofit/>
          </a:bodyPr>
          <a:lstStyle/>
          <a:p>
            <a:r>
              <a:rPr lang="de-DE" dirty="0" smtClean="0"/>
              <a:t>ATHEN besitzt noch folgende Features:</a:t>
            </a:r>
          </a:p>
          <a:p>
            <a:pPr lvl="1"/>
            <a:r>
              <a:rPr lang="de-DE" dirty="0" smtClean="0"/>
              <a:t>Abgleich von Annotationen</a:t>
            </a:r>
          </a:p>
          <a:p>
            <a:pPr lvl="1"/>
            <a:endParaRPr lang="de-DE" sz="1600" dirty="0" smtClean="0"/>
          </a:p>
          <a:p>
            <a:pPr marL="457200" lvl="1" indent="0">
              <a:buNone/>
            </a:pPr>
            <a:endParaRPr lang="de-DE" sz="1600" dirty="0"/>
          </a:p>
          <a:p>
            <a:pPr marL="914400" lvl="2" indent="0">
              <a:buNone/>
            </a:pPr>
            <a:endParaRPr lang="de-DE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4.ATHEN </a:t>
            </a:r>
            <a:r>
              <a:rPr lang="de-DE" dirty="0"/>
              <a:t>- Zusätzliche </a:t>
            </a:r>
            <a:r>
              <a:rPr lang="de-DE" dirty="0" smtClean="0"/>
              <a:t>Features: Annotationsvergleich 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029" y="2121777"/>
            <a:ext cx="8839413" cy="3427132"/>
          </a:xfrm>
          <a:prstGeom prst="rect">
            <a:avLst/>
          </a:prstGeom>
        </p:spPr>
      </p:pic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277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9" y="1320580"/>
            <a:ext cx="7072224" cy="4322598"/>
          </a:xfrm>
        </p:spPr>
        <p:txBody>
          <a:bodyPr>
            <a:noAutofit/>
          </a:bodyPr>
          <a:lstStyle/>
          <a:p>
            <a:r>
              <a:rPr lang="de-DE" dirty="0" smtClean="0"/>
              <a:t>ATHEN besitzt noch folgende Features:</a:t>
            </a:r>
          </a:p>
          <a:p>
            <a:pPr lvl="1"/>
            <a:r>
              <a:rPr lang="de-DE" dirty="0" err="1"/>
              <a:t>Lucene</a:t>
            </a:r>
            <a:r>
              <a:rPr lang="de-DE" dirty="0"/>
              <a:t> Support (Erstellen eines „Index“ über Annotation)</a:t>
            </a:r>
          </a:p>
          <a:p>
            <a:pPr lvl="1"/>
            <a:endParaRPr lang="de-DE" sz="1600" dirty="0" smtClean="0"/>
          </a:p>
          <a:p>
            <a:pPr marL="457200" lvl="1" indent="0">
              <a:buNone/>
            </a:pPr>
            <a:endParaRPr lang="de-DE" sz="1600" dirty="0"/>
          </a:p>
          <a:p>
            <a:pPr marL="914400" lvl="2" indent="0">
              <a:buNone/>
            </a:pPr>
            <a:endParaRPr lang="de-DE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4.ATHEN </a:t>
            </a:r>
            <a:r>
              <a:rPr lang="de-DE" dirty="0"/>
              <a:t>- Zusätzliche </a:t>
            </a:r>
            <a:r>
              <a:rPr lang="de-DE" dirty="0" smtClean="0"/>
              <a:t>Features: Indexierung 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365" y="2074078"/>
            <a:ext cx="8233492" cy="3771285"/>
          </a:xfrm>
          <a:prstGeom prst="rect">
            <a:avLst/>
          </a:prstGeom>
        </p:spPr>
      </p:pic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525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9" y="1320580"/>
            <a:ext cx="7072224" cy="4322598"/>
          </a:xfrm>
        </p:spPr>
        <p:txBody>
          <a:bodyPr>
            <a:noAutofit/>
          </a:bodyPr>
          <a:lstStyle/>
          <a:p>
            <a:r>
              <a:rPr lang="de-DE" dirty="0" smtClean="0"/>
              <a:t>ATHEN besitzt noch folgende Features:</a:t>
            </a:r>
          </a:p>
          <a:p>
            <a:pPr lvl="1"/>
            <a:r>
              <a:rPr lang="de-DE" dirty="0" smtClean="0"/>
              <a:t>Konfigurierbare Vorverarbeitung mittels UIMA Pipelines</a:t>
            </a:r>
          </a:p>
          <a:p>
            <a:pPr lvl="1"/>
            <a:endParaRPr lang="de-DE" sz="1600" dirty="0" smtClean="0"/>
          </a:p>
          <a:p>
            <a:pPr marL="457200" lvl="1" indent="0">
              <a:buNone/>
            </a:pPr>
            <a:endParaRPr lang="de-DE" sz="1600" dirty="0"/>
          </a:p>
          <a:p>
            <a:pPr marL="914400" lvl="2" indent="0">
              <a:buNone/>
            </a:pPr>
            <a:endParaRPr lang="de-DE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4.ATHEN </a:t>
            </a:r>
            <a:r>
              <a:rPr lang="de-DE" dirty="0"/>
              <a:t>- Zusätzliche </a:t>
            </a:r>
            <a:r>
              <a:rPr lang="de-DE" dirty="0" smtClean="0"/>
              <a:t>Features: NLP </a:t>
            </a:r>
            <a:r>
              <a:rPr lang="de-DE" dirty="0" err="1" smtClean="0"/>
              <a:t>Preprocessing</a:t>
            </a:r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447" y="2106821"/>
            <a:ext cx="8574120" cy="3303485"/>
          </a:xfrm>
          <a:prstGeom prst="rect">
            <a:avLst/>
          </a:prstGeom>
        </p:spPr>
      </p:pic>
      <p:sp>
        <p:nvSpPr>
          <p:cNvPr id="7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562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320580"/>
            <a:ext cx="3702662" cy="4322598"/>
          </a:xfrm>
        </p:spPr>
        <p:txBody>
          <a:bodyPr>
            <a:noAutofit/>
          </a:bodyPr>
          <a:lstStyle/>
          <a:p>
            <a:r>
              <a:rPr lang="de-DE" dirty="0" smtClean="0"/>
              <a:t>ATHEN besitzt noch folgende Features:</a:t>
            </a:r>
          </a:p>
          <a:p>
            <a:pPr lvl="1"/>
            <a:r>
              <a:rPr lang="de-DE" sz="1400" dirty="0" smtClean="0"/>
              <a:t>OWL-Support (Erstellen und Annotieren mittels </a:t>
            </a:r>
            <a:r>
              <a:rPr lang="de-DE" sz="1400" dirty="0" err="1" smtClean="0"/>
              <a:t>Ontologien</a:t>
            </a:r>
            <a:r>
              <a:rPr lang="de-DE" sz="1400" dirty="0" smtClean="0"/>
              <a:t>)</a:t>
            </a:r>
          </a:p>
          <a:p>
            <a:pPr lvl="1"/>
            <a:endParaRPr lang="de-DE" sz="1600" dirty="0" smtClean="0"/>
          </a:p>
          <a:p>
            <a:pPr marL="457200" lvl="1" indent="0">
              <a:buNone/>
            </a:pPr>
            <a:endParaRPr lang="de-DE" sz="1600" dirty="0"/>
          </a:p>
          <a:p>
            <a:pPr marL="914400" lvl="2" indent="0">
              <a:buNone/>
            </a:pPr>
            <a:endParaRPr lang="de-DE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4.ATHEN </a:t>
            </a:r>
            <a:r>
              <a:rPr lang="de-DE" dirty="0"/>
              <a:t>- Zusätzliche </a:t>
            </a:r>
            <a:r>
              <a:rPr lang="de-DE" dirty="0" smtClean="0"/>
              <a:t>Features: OWL-Support 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l="18467" t="5789" r="293" b="23815"/>
          <a:stretch/>
        </p:blipFill>
        <p:spPr>
          <a:xfrm>
            <a:off x="3934261" y="1320580"/>
            <a:ext cx="8257739" cy="3926436"/>
          </a:xfrm>
          <a:prstGeom prst="rect">
            <a:avLst/>
          </a:prstGeom>
        </p:spPr>
      </p:pic>
      <p:sp>
        <p:nvSpPr>
          <p:cNvPr id="7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279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9" y="1320580"/>
            <a:ext cx="7072224" cy="4322598"/>
          </a:xfrm>
        </p:spPr>
        <p:txBody>
          <a:bodyPr>
            <a:noAutofit/>
          </a:bodyPr>
          <a:lstStyle/>
          <a:p>
            <a:r>
              <a:rPr lang="de-DE" dirty="0" smtClean="0"/>
              <a:t>ATHEN besitzt noch folgende Features:</a:t>
            </a:r>
          </a:p>
          <a:p>
            <a:pPr lvl="1"/>
            <a:r>
              <a:rPr lang="de-DE" dirty="0" smtClean="0"/>
              <a:t>Annotation von Bilddaten (Prototypisch) – ebenfalls in UIMA möglich</a:t>
            </a:r>
          </a:p>
          <a:p>
            <a:pPr lvl="1"/>
            <a:endParaRPr lang="de-DE" sz="1600" dirty="0" smtClean="0"/>
          </a:p>
          <a:p>
            <a:pPr marL="457200" lvl="1" indent="0">
              <a:buNone/>
            </a:pPr>
            <a:endParaRPr lang="de-DE" sz="1600" dirty="0"/>
          </a:p>
          <a:p>
            <a:pPr marL="914400" lvl="2" indent="0">
              <a:buNone/>
            </a:pPr>
            <a:endParaRPr lang="de-DE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4.ATHEN </a:t>
            </a:r>
            <a:r>
              <a:rPr lang="de-DE" dirty="0"/>
              <a:t>- Zusätzliche </a:t>
            </a:r>
            <a:r>
              <a:rPr lang="de-DE" dirty="0" smtClean="0"/>
              <a:t>Features: Bildannotation 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1744" y="2081033"/>
            <a:ext cx="5466734" cy="3420268"/>
          </a:xfrm>
          <a:prstGeom prst="rect">
            <a:avLst/>
          </a:prstGeom>
        </p:spPr>
      </p:pic>
      <p:sp>
        <p:nvSpPr>
          <p:cNvPr id="7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831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9" y="1320580"/>
            <a:ext cx="5183039" cy="4322598"/>
          </a:xfrm>
        </p:spPr>
        <p:txBody>
          <a:bodyPr>
            <a:noAutofit/>
          </a:bodyPr>
          <a:lstStyle/>
          <a:p>
            <a:pPr lvl="1"/>
            <a:endParaRPr lang="de-DE" sz="1600" dirty="0" smtClean="0"/>
          </a:p>
          <a:p>
            <a:pPr marL="457200" lvl="1" indent="0">
              <a:buNone/>
            </a:pPr>
            <a:endParaRPr lang="de-DE" sz="1600" dirty="0"/>
          </a:p>
          <a:p>
            <a:pPr marL="914400" lvl="2" indent="0">
              <a:buNone/>
            </a:pPr>
            <a:endParaRPr lang="de-DE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ATHEN - Aufbau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938" y="1118395"/>
            <a:ext cx="6916643" cy="4620662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4287328" y="1527293"/>
            <a:ext cx="1276710" cy="41158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560716" y="1479144"/>
            <a:ext cx="36642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dirty="0" err="1" smtClean="0"/>
              <a:t>Projectexplorer</a:t>
            </a:r>
            <a:r>
              <a:rPr lang="de-DE" sz="2400" i="1" dirty="0" smtClean="0"/>
              <a:t>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sz="2400" i="1" dirty="0" smtClean="0"/>
              <a:t>Anzeige und Verwaltung des WS und der Projekte</a:t>
            </a:r>
            <a:endParaRPr lang="de-DE" sz="2400" i="1" dirty="0"/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1621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9" y="1320580"/>
            <a:ext cx="5183039" cy="4322598"/>
          </a:xfrm>
        </p:spPr>
        <p:txBody>
          <a:bodyPr>
            <a:noAutofit/>
          </a:bodyPr>
          <a:lstStyle/>
          <a:p>
            <a:pPr lvl="1"/>
            <a:endParaRPr lang="de-DE" sz="1600" dirty="0" smtClean="0"/>
          </a:p>
          <a:p>
            <a:pPr marL="457200" lvl="1" indent="0">
              <a:buNone/>
            </a:pPr>
            <a:endParaRPr lang="de-DE" sz="1600" dirty="0"/>
          </a:p>
          <a:p>
            <a:pPr marL="914400" lvl="2" indent="0">
              <a:buNone/>
            </a:pPr>
            <a:endParaRPr lang="de-DE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ATHEN - Aufbau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938" y="1118395"/>
            <a:ext cx="6916643" cy="4620662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4304580" y="1527293"/>
            <a:ext cx="983411" cy="5085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560716" y="1479144"/>
            <a:ext cx="2527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dirty="0" smtClean="0"/>
              <a:t>Projekt </a:t>
            </a:r>
            <a:r>
              <a:rPr lang="de-DE" sz="2400" i="1" dirty="0" smtClean="0"/>
              <a:t>„PhiltagN14“</a:t>
            </a:r>
            <a:endParaRPr lang="de-DE" sz="2400" i="1" dirty="0"/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797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9" y="1320580"/>
            <a:ext cx="5183039" cy="4322598"/>
          </a:xfrm>
        </p:spPr>
        <p:txBody>
          <a:bodyPr>
            <a:noAutofit/>
          </a:bodyPr>
          <a:lstStyle/>
          <a:p>
            <a:pPr lvl="1"/>
            <a:endParaRPr lang="de-DE" sz="1600" dirty="0" smtClean="0"/>
          </a:p>
          <a:p>
            <a:pPr marL="457200" lvl="1" indent="0">
              <a:buNone/>
            </a:pPr>
            <a:endParaRPr lang="de-DE" sz="1600" dirty="0"/>
          </a:p>
          <a:p>
            <a:pPr marL="914400" lvl="2" indent="0">
              <a:buNone/>
            </a:pPr>
            <a:endParaRPr lang="de-DE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ATHEN - Aufbau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938" y="1118395"/>
            <a:ext cx="6916643" cy="4620662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5546786" y="1479145"/>
            <a:ext cx="4252822" cy="31704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560716" y="1479144"/>
            <a:ext cx="36642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dirty="0" smtClean="0"/>
              <a:t>Editor</a:t>
            </a:r>
            <a:r>
              <a:rPr lang="de-DE" sz="2400" i="1" dirty="0" smtClean="0"/>
              <a:t>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sz="2400" i="1" dirty="0" smtClean="0"/>
              <a:t>Anzeige und Annotation des geöffneten Dokumentes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de-DE" sz="2400" i="1" dirty="0"/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8669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5"/>
            </a:pPr>
            <a:r>
              <a:rPr lang="de-DE" dirty="0" smtClean="0"/>
              <a:t>Mittagspause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de-DE" dirty="0" smtClean="0"/>
              <a:t>ATHEN für Redewiedergabe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de-DE" dirty="0" smtClean="0"/>
              <a:t>Erstellen eines Schemas mit OWL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de-DE" dirty="0" err="1" smtClean="0"/>
              <a:t>Preprocessing</a:t>
            </a:r>
            <a:r>
              <a:rPr lang="de-DE" dirty="0" smtClean="0"/>
              <a:t> mit ATHEN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de-DE" dirty="0" err="1" smtClean="0"/>
              <a:t>Goldstandardanalyzer</a:t>
            </a:r>
            <a:endParaRPr lang="de-DE" dirty="0" smtClean="0"/>
          </a:p>
          <a:p>
            <a:pPr marL="457200" indent="-457200">
              <a:buFont typeface="+mj-lt"/>
              <a:buAutoNum type="arabicPeriod" startAt="5"/>
            </a:pPr>
            <a:r>
              <a:rPr lang="de-DE" dirty="0" smtClean="0"/>
              <a:t>Philosophie eines Views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de-DE" dirty="0" err="1" smtClean="0"/>
              <a:t>WebATHEN</a:t>
            </a:r>
            <a:endParaRPr lang="de-DE" dirty="0" smtClean="0"/>
          </a:p>
          <a:p>
            <a:pPr marL="457200" indent="-457200">
              <a:buFont typeface="+mj-lt"/>
              <a:buAutoNum type="arabicPeriod" startAt="5"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Workshop-Agenda</a:t>
            </a:r>
            <a:endParaRPr lang="de-DE" dirty="0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809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9" y="1320580"/>
            <a:ext cx="5183039" cy="4322598"/>
          </a:xfrm>
        </p:spPr>
        <p:txBody>
          <a:bodyPr>
            <a:noAutofit/>
          </a:bodyPr>
          <a:lstStyle/>
          <a:p>
            <a:pPr lvl="1"/>
            <a:endParaRPr lang="de-DE" sz="1600" dirty="0" smtClean="0"/>
          </a:p>
          <a:p>
            <a:pPr marL="457200" lvl="1" indent="0">
              <a:buNone/>
            </a:pPr>
            <a:endParaRPr lang="de-DE" sz="1600" dirty="0"/>
          </a:p>
          <a:p>
            <a:pPr marL="914400" lvl="2" indent="0">
              <a:buNone/>
            </a:pPr>
            <a:endParaRPr lang="de-DE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ATHEN - Aufbau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938" y="1118395"/>
            <a:ext cx="6916643" cy="4620662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9773727" y="1479144"/>
            <a:ext cx="1367853" cy="42599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560716" y="1479144"/>
            <a:ext cx="366422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dirty="0" smtClean="0"/>
              <a:t>„Views“</a:t>
            </a:r>
            <a:endParaRPr lang="de-DE" sz="2400" i="1" dirty="0" smtClean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sz="2400" i="1" dirty="0" smtClean="0"/>
              <a:t>In stetiger Kommunikation mit dem Editor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sz="2400" i="1" dirty="0" smtClean="0"/>
              <a:t>Verändern dessen Verhalten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i="1" dirty="0" err="1" smtClean="0"/>
              <a:t>Koreferenz</a:t>
            </a:r>
            <a:endParaRPr lang="de-DE" sz="2400" i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i="1" dirty="0" smtClean="0"/>
              <a:t>Direkte Rede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i="1" dirty="0" smtClean="0"/>
              <a:t>Szenen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i="1" dirty="0" smtClean="0"/>
              <a:t>…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de-DE" sz="2400" i="1" dirty="0"/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7598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9" y="1320580"/>
            <a:ext cx="5183039" cy="4322598"/>
          </a:xfrm>
        </p:spPr>
        <p:txBody>
          <a:bodyPr>
            <a:noAutofit/>
          </a:bodyPr>
          <a:lstStyle/>
          <a:p>
            <a:pPr lvl="1"/>
            <a:endParaRPr lang="de-DE" sz="1600" dirty="0" smtClean="0"/>
          </a:p>
          <a:p>
            <a:pPr marL="457200" lvl="1" indent="0">
              <a:buNone/>
            </a:pPr>
            <a:endParaRPr lang="de-DE" sz="1600" dirty="0"/>
          </a:p>
          <a:p>
            <a:pPr marL="914400" lvl="2" indent="0">
              <a:buNone/>
            </a:pPr>
            <a:endParaRPr lang="de-DE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ATHEN - Aufbau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938" y="1118395"/>
            <a:ext cx="6916643" cy="4620662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5529532" y="4615132"/>
            <a:ext cx="4292207" cy="11239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560716" y="1479144"/>
            <a:ext cx="366422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dirty="0" smtClean="0"/>
              <a:t>„Analyzer“</a:t>
            </a:r>
            <a:endParaRPr lang="de-DE" sz="2400" i="1" dirty="0" smtClean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sz="2400" i="1" dirty="0" smtClean="0"/>
              <a:t>In stetiger Kommunikation mit dem Editor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sz="2400" i="1" dirty="0" smtClean="0"/>
              <a:t>Reflektieren dessen aktuelle Auswahl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i="1" dirty="0" err="1" smtClean="0"/>
              <a:t>Console</a:t>
            </a:r>
            <a:endParaRPr lang="de-DE" sz="2400" i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i="1" dirty="0" err="1" smtClean="0"/>
              <a:t>Dependency</a:t>
            </a:r>
            <a:r>
              <a:rPr lang="de-DE" sz="2400" i="1" dirty="0" smtClean="0"/>
              <a:t>/</a:t>
            </a:r>
            <a:r>
              <a:rPr lang="de-DE" sz="2400" i="1" dirty="0" err="1" smtClean="0"/>
              <a:t>Const</a:t>
            </a:r>
            <a:endParaRPr lang="de-DE" sz="2400" i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i="1" dirty="0" err="1" smtClean="0"/>
              <a:t>Selection</a:t>
            </a:r>
            <a:endParaRPr lang="de-DE" sz="2400" i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i="1" dirty="0" smtClean="0"/>
              <a:t>Relationen/Attribute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de-DE" sz="2400" i="1" dirty="0"/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1154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051" y="1125456"/>
            <a:ext cx="6915600" cy="460077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9" y="1320580"/>
            <a:ext cx="5183039" cy="4322598"/>
          </a:xfrm>
        </p:spPr>
        <p:txBody>
          <a:bodyPr>
            <a:noAutofit/>
          </a:bodyPr>
          <a:lstStyle/>
          <a:p>
            <a:pPr lvl="1"/>
            <a:endParaRPr lang="de-DE" sz="1600" dirty="0" smtClean="0"/>
          </a:p>
          <a:p>
            <a:pPr marL="457200" lvl="1" indent="0">
              <a:buNone/>
            </a:pPr>
            <a:endParaRPr lang="de-DE" sz="1600" dirty="0"/>
          </a:p>
          <a:p>
            <a:pPr marL="914400" lvl="2" indent="0">
              <a:buNone/>
            </a:pPr>
            <a:endParaRPr lang="de-DE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ATHEN - Aufbau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6381135" y="2775392"/>
            <a:ext cx="3136491" cy="11239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560716" y="1479144"/>
            <a:ext cx="366422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dirty="0" smtClean="0"/>
              <a:t>„Perspektivenwechsel“</a:t>
            </a:r>
            <a:endParaRPr lang="de-DE" sz="2400" i="1" dirty="0" smtClean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sz="2400" i="1" dirty="0" smtClean="0"/>
              <a:t>Verändert die Ansicht vollständig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400" dirty="0" smtClean="0"/>
              <a:t>Aktuell 3 Perspektiven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sz="2400" i="1" dirty="0" err="1" smtClean="0"/>
              <a:t>Textprocessing</a:t>
            </a:r>
            <a:endParaRPr lang="de-DE" sz="2400" i="1" dirty="0" smtClean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sz="2400" i="1" dirty="0" err="1" smtClean="0"/>
              <a:t>Imageprocessing</a:t>
            </a:r>
            <a:endParaRPr lang="de-DE" sz="2400" i="1" dirty="0" smtClean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sz="2400" i="1" dirty="0" smtClean="0"/>
              <a:t>Medical IE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de-DE" sz="2400" i="1" dirty="0"/>
          </a:p>
        </p:txBody>
      </p:sp>
      <p:sp>
        <p:nvSpPr>
          <p:cNvPr id="11" name="Rechteck 10"/>
          <p:cNvSpPr/>
          <p:nvPr/>
        </p:nvSpPr>
        <p:spPr>
          <a:xfrm>
            <a:off x="4758813" y="1237523"/>
            <a:ext cx="285135" cy="4142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8906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5836" y="1880980"/>
            <a:ext cx="9472346" cy="2087563"/>
          </a:xfrm>
        </p:spPr>
        <p:txBody>
          <a:bodyPr>
            <a:noAutofit/>
          </a:bodyPr>
          <a:lstStyle/>
          <a:p>
            <a:r>
              <a:rPr lang="de-DE" sz="4800" dirty="0">
                <a:latin typeface="+mn-lt"/>
              </a:rPr>
              <a:t>ATHEN IO</a:t>
            </a:r>
            <a:endParaRPr lang="de-DE" sz="48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88345" y="4555432"/>
            <a:ext cx="8287328" cy="538395"/>
          </a:xfrm>
        </p:spPr>
        <p:txBody>
          <a:bodyPr anchor="ctr">
            <a:normAutofit/>
          </a:bodyPr>
          <a:lstStyle/>
          <a:p>
            <a:r>
              <a:rPr lang="de-DE" sz="3200" dirty="0" smtClean="0"/>
              <a:t>Markus Krug</a:t>
            </a:r>
            <a:endParaRPr lang="de-DE" sz="3200" baseline="30000" dirty="0"/>
          </a:p>
        </p:txBody>
      </p:sp>
      <p:sp>
        <p:nvSpPr>
          <p:cNvPr id="4" name="Rectangle 3"/>
          <p:cNvSpPr/>
          <p:nvPr/>
        </p:nvSpPr>
        <p:spPr>
          <a:xfrm>
            <a:off x="2088345" y="5093827"/>
            <a:ext cx="8287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dirty="0" smtClean="0"/>
              <a:t>Lehrstuhl </a:t>
            </a:r>
            <a:r>
              <a:rPr lang="de-DE" sz="2000" dirty="0"/>
              <a:t>für Künstliche Intelligenz und Angewandte Informatik</a:t>
            </a:r>
            <a:br>
              <a:rPr lang="de-DE" sz="2000" dirty="0"/>
            </a:br>
            <a:r>
              <a:rPr lang="de-DE" sz="2000" dirty="0"/>
              <a:t>Universität </a:t>
            </a:r>
            <a:r>
              <a:rPr lang="de-DE" sz="2000" dirty="0" smtClean="0"/>
              <a:t>Würzburg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11807" y="6408752"/>
            <a:ext cx="1240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2</a:t>
            </a:r>
            <a:r>
              <a:rPr lang="de-DE" dirty="0" smtClean="0"/>
              <a:t>7.02.2018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341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dirty="0" smtClean="0"/>
              <a:t>ATHEN allgemein 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>
                <a:solidFill>
                  <a:srgbClr val="00B050"/>
                </a:solidFill>
              </a:rPr>
              <a:t>ATHEN IO (Wie bekomme ich Daten in ATHEN und welche?)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Generelles Annotieren mit ATHEN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ATHEN in </a:t>
            </a:r>
            <a:r>
              <a:rPr lang="de-DE" dirty="0" err="1" smtClean="0"/>
              <a:t>Kallimachos</a:t>
            </a:r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r>
              <a:rPr lang="de-DE" dirty="0" smtClean="0"/>
              <a:t>Figurenreferenzen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dirty="0" err="1" smtClean="0"/>
              <a:t>Koreferenzen</a:t>
            </a:r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r>
              <a:rPr lang="de-DE" dirty="0" smtClean="0"/>
              <a:t>Direkte Reden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dirty="0" smtClean="0"/>
              <a:t>Relationen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Kaffeepause</a:t>
            </a:r>
            <a:endParaRPr lang="de-DE" dirty="0" smtClean="0"/>
          </a:p>
          <a:p>
            <a:pPr marL="457200" indent="-457200">
              <a:buFont typeface="+mj-lt"/>
              <a:buAutoNum type="arabicPeriod"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Workshop-Agenda</a:t>
            </a:r>
            <a:endParaRPr lang="de-DE" dirty="0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333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Daten liegen in verschiedenen Formaten vor, je nach </a:t>
            </a:r>
            <a:r>
              <a:rPr lang="de-DE" dirty="0" err="1" smtClean="0"/>
              <a:t>Use</a:t>
            </a:r>
            <a:r>
              <a:rPr lang="de-DE" dirty="0" smtClean="0"/>
              <a:t>-Case und Hintergrund der Anwendung</a:t>
            </a:r>
          </a:p>
          <a:p>
            <a:pPr lvl="1"/>
            <a:r>
              <a:rPr lang="de-DE" dirty="0" smtClean="0"/>
              <a:t>Die Java Welt arbeitet oft mit Apache UIMA „.</a:t>
            </a:r>
            <a:r>
              <a:rPr lang="de-DE" dirty="0" err="1" smtClean="0"/>
              <a:t>xmi</a:t>
            </a:r>
            <a:r>
              <a:rPr lang="de-DE" dirty="0" smtClean="0"/>
              <a:t>“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Workshop-Agenda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637" y="2688096"/>
            <a:ext cx="10561163" cy="2510495"/>
          </a:xfrm>
          <a:prstGeom prst="rect">
            <a:avLst/>
          </a:prstGeom>
        </p:spPr>
      </p:pic>
      <p:sp>
        <p:nvSpPr>
          <p:cNvPr id="7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867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Daten liegen in verschiedenen Formaten vor, je nach </a:t>
            </a:r>
            <a:r>
              <a:rPr lang="de-DE" dirty="0" err="1" smtClean="0"/>
              <a:t>Use</a:t>
            </a:r>
            <a:r>
              <a:rPr lang="de-DE" dirty="0" smtClean="0"/>
              <a:t>-Case und Hintergrund der Anwendung</a:t>
            </a:r>
          </a:p>
          <a:p>
            <a:pPr lvl="1"/>
            <a:r>
              <a:rPr lang="de-DE" dirty="0" smtClean="0"/>
              <a:t>Die Java Welt arbeitet oft mit Apache UIMA „.</a:t>
            </a:r>
            <a:r>
              <a:rPr lang="de-DE" dirty="0" err="1" smtClean="0"/>
              <a:t>xmi</a:t>
            </a:r>
            <a:r>
              <a:rPr lang="de-DE" dirty="0" smtClean="0"/>
              <a:t>“</a:t>
            </a:r>
          </a:p>
          <a:p>
            <a:pPr lvl="1"/>
            <a:r>
              <a:rPr lang="de-DE" dirty="0" smtClean="0"/>
              <a:t>Computerlinguisten bauen sehr stark auf „TEI-XML“</a:t>
            </a:r>
          </a:p>
          <a:p>
            <a:pPr lvl="1"/>
            <a:r>
              <a:rPr lang="de-DE" dirty="0" smtClean="0"/>
              <a:t>NLP-Ingenieure arbeiten sehr oft mit spaltenbasiertem Layout (z.B. CONLL)</a:t>
            </a:r>
          </a:p>
          <a:p>
            <a:pPr lvl="1"/>
            <a:r>
              <a:rPr lang="de-DE" dirty="0" smtClean="0"/>
              <a:t>Dazu noch </a:t>
            </a:r>
            <a:r>
              <a:rPr lang="de-DE" dirty="0" err="1" smtClean="0"/>
              <a:t>Rohtexte</a:t>
            </a:r>
            <a:r>
              <a:rPr lang="de-DE" dirty="0" smtClean="0"/>
              <a:t> als „.</a:t>
            </a:r>
            <a:r>
              <a:rPr lang="de-DE" dirty="0" err="1" smtClean="0"/>
              <a:t>txt</a:t>
            </a:r>
            <a:r>
              <a:rPr lang="de-DE" dirty="0" smtClean="0"/>
              <a:t>“</a:t>
            </a:r>
          </a:p>
          <a:p>
            <a:pPr lvl="1"/>
            <a:r>
              <a:rPr lang="de-DE" dirty="0" smtClean="0"/>
              <a:t>Viele weitere XML-Formate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35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Workshop-Agenda</a:t>
            </a:r>
            <a:endParaRPr lang="de-DE" dirty="0"/>
          </a:p>
        </p:txBody>
      </p:sp>
      <p:sp>
        <p:nvSpPr>
          <p:cNvPr id="7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043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Philosophie von ATHEN</a:t>
            </a:r>
          </a:p>
          <a:p>
            <a:pPr lvl="1"/>
            <a:r>
              <a:rPr lang="de-DE" dirty="0" smtClean="0"/>
              <a:t>Konvertiere alles nach „.</a:t>
            </a:r>
            <a:r>
              <a:rPr lang="de-DE" dirty="0" err="1" smtClean="0"/>
              <a:t>xmi</a:t>
            </a:r>
            <a:r>
              <a:rPr lang="de-DE" dirty="0" smtClean="0"/>
              <a:t>“</a:t>
            </a:r>
          </a:p>
          <a:p>
            <a:pPr lvl="1"/>
            <a:endParaRPr lang="de-DE" dirty="0"/>
          </a:p>
          <a:p>
            <a:pPr lvl="1"/>
            <a:endParaRPr lang="de-DE" dirty="0" smtClean="0"/>
          </a:p>
          <a:p>
            <a:pPr lvl="1"/>
            <a:endParaRPr lang="de-DE" dirty="0"/>
          </a:p>
          <a:p>
            <a:pPr lvl="1"/>
            <a:endParaRPr lang="de-DE" dirty="0" smtClean="0"/>
          </a:p>
          <a:p>
            <a:pPr lvl="1"/>
            <a:endParaRPr lang="de-DE" dirty="0"/>
          </a:p>
          <a:p>
            <a:pPr lvl="1"/>
            <a:endParaRPr lang="de-DE" dirty="0" smtClean="0"/>
          </a:p>
          <a:p>
            <a:pPr lvl="1"/>
            <a:endParaRPr lang="de-DE" dirty="0"/>
          </a:p>
          <a:p>
            <a:pPr lvl="1"/>
            <a:endParaRPr lang="de-DE" dirty="0" smtClean="0"/>
          </a:p>
          <a:p>
            <a:pPr lvl="1"/>
            <a:r>
              <a:rPr lang="de-DE" dirty="0" smtClean="0"/>
              <a:t>Und annotiere auf dem „.</a:t>
            </a:r>
            <a:r>
              <a:rPr lang="de-DE" dirty="0" err="1" smtClean="0"/>
              <a:t>xmi</a:t>
            </a:r>
            <a:r>
              <a:rPr lang="de-DE" dirty="0" smtClean="0"/>
              <a:t>-</a:t>
            </a:r>
            <a:r>
              <a:rPr lang="de-DE" dirty="0" smtClean="0"/>
              <a:t>Format“. Und konvertiere anschließend in ein Zielformat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36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Workshop-Agenda</a:t>
            </a:r>
            <a:endParaRPr lang="de-DE" dirty="0"/>
          </a:p>
        </p:txBody>
      </p:sp>
      <p:sp>
        <p:nvSpPr>
          <p:cNvPr id="6" name="Flussdiagramm: Mehrere Dokumente 5"/>
          <p:cNvSpPr/>
          <p:nvPr/>
        </p:nvSpPr>
        <p:spPr>
          <a:xfrm>
            <a:off x="1583703" y="2809188"/>
            <a:ext cx="2271860" cy="1583703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.txt,.xml,.html</a:t>
            </a:r>
            <a:endParaRPr lang="de-DE" dirty="0"/>
          </a:p>
        </p:txBody>
      </p:sp>
      <p:sp>
        <p:nvSpPr>
          <p:cNvPr id="7" name="Pfeil nach rechts 6"/>
          <p:cNvSpPr/>
          <p:nvPr/>
        </p:nvSpPr>
        <p:spPr>
          <a:xfrm>
            <a:off x="4289196" y="3139126"/>
            <a:ext cx="1715678" cy="659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Konvertierung</a:t>
            </a:r>
            <a:endParaRPr lang="de-DE" dirty="0"/>
          </a:p>
        </p:txBody>
      </p:sp>
      <p:sp>
        <p:nvSpPr>
          <p:cNvPr id="8" name="Flussdiagramm: Prozess 7"/>
          <p:cNvSpPr/>
          <p:nvPr/>
        </p:nvSpPr>
        <p:spPr>
          <a:xfrm>
            <a:off x="6268825" y="2714920"/>
            <a:ext cx="1904214" cy="117835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.</a:t>
            </a:r>
            <a:r>
              <a:rPr lang="de-DE" dirty="0" err="1" smtClean="0"/>
              <a:t>xmi</a:t>
            </a:r>
            <a:endParaRPr lang="de-DE" dirty="0"/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616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Starten Sie ATHEN mit dem mitgelieferten Launcher (</a:t>
            </a:r>
            <a:r>
              <a:rPr lang="de-DE" dirty="0" err="1" smtClean="0"/>
              <a:t>zB</a:t>
            </a:r>
            <a:r>
              <a:rPr lang="de-DE" dirty="0" smtClean="0"/>
              <a:t>. „.exe“)</a:t>
            </a:r>
          </a:p>
          <a:p>
            <a:r>
              <a:rPr lang="de-DE" dirty="0" smtClean="0"/>
              <a:t>Wählen Sie einen Workspace</a:t>
            </a:r>
            <a:endParaRPr lang="de-DE" dirty="0" smtClean="0"/>
          </a:p>
          <a:p>
            <a:r>
              <a:rPr lang="de-DE" dirty="0" smtClean="0"/>
              <a:t>Wechseln Sie in den Ordner „Athen-Workshop/IO/“</a:t>
            </a:r>
          </a:p>
          <a:p>
            <a:pPr lvl="1"/>
            <a:r>
              <a:rPr lang="de-DE" dirty="0" smtClean="0"/>
              <a:t>Nutzen Sie Drag </a:t>
            </a:r>
            <a:r>
              <a:rPr lang="de-DE" dirty="0" err="1" smtClean="0"/>
              <a:t>and</a:t>
            </a:r>
            <a:r>
              <a:rPr lang="de-DE" dirty="0" smtClean="0"/>
              <a:t> Drop und ziehen Sie die Dateien aus diesem Ordner in den Editor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37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Öffnen von Dateien in ATHEN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368" y="3094532"/>
            <a:ext cx="4005490" cy="2675867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4866782" y="3512116"/>
            <a:ext cx="2462847" cy="14799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958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Philosophie von ATHEN</a:t>
            </a:r>
          </a:p>
          <a:p>
            <a:pPr lvl="1"/>
            <a:r>
              <a:rPr lang="de-DE" dirty="0" smtClean="0"/>
              <a:t>Konvertiere alles nach „.</a:t>
            </a:r>
            <a:r>
              <a:rPr lang="de-DE" dirty="0" err="1" smtClean="0"/>
              <a:t>xmi</a:t>
            </a:r>
            <a:r>
              <a:rPr lang="de-DE" dirty="0" smtClean="0"/>
              <a:t>“</a:t>
            </a:r>
          </a:p>
          <a:p>
            <a:pPr lvl="1"/>
            <a:endParaRPr lang="de-DE" dirty="0"/>
          </a:p>
          <a:p>
            <a:pPr lvl="1"/>
            <a:endParaRPr lang="de-DE" dirty="0" smtClean="0"/>
          </a:p>
          <a:p>
            <a:pPr lvl="1"/>
            <a:endParaRPr lang="de-DE" dirty="0"/>
          </a:p>
          <a:p>
            <a:pPr lvl="1"/>
            <a:endParaRPr lang="de-DE" dirty="0" smtClean="0"/>
          </a:p>
          <a:p>
            <a:pPr lvl="1"/>
            <a:endParaRPr lang="de-DE" dirty="0"/>
          </a:p>
          <a:p>
            <a:pPr lvl="1"/>
            <a:endParaRPr lang="de-DE" dirty="0" smtClean="0"/>
          </a:p>
          <a:p>
            <a:pPr lvl="1"/>
            <a:endParaRPr lang="de-DE" dirty="0"/>
          </a:p>
          <a:p>
            <a:pPr lvl="1"/>
            <a:endParaRPr lang="de-DE" dirty="0" smtClean="0"/>
          </a:p>
          <a:p>
            <a:pPr lvl="1"/>
            <a:r>
              <a:rPr lang="de-DE" dirty="0" smtClean="0"/>
              <a:t>Und annotiere auf dem „.</a:t>
            </a:r>
            <a:r>
              <a:rPr lang="de-DE" dirty="0" err="1" smtClean="0"/>
              <a:t>xmi</a:t>
            </a:r>
            <a:r>
              <a:rPr lang="de-DE" dirty="0" smtClean="0"/>
              <a:t>-</a:t>
            </a:r>
            <a:r>
              <a:rPr lang="de-DE" dirty="0" smtClean="0"/>
              <a:t>Format“. Und konvertiere anschließend in ein Zielformat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38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Workshop-Agenda</a:t>
            </a:r>
            <a:endParaRPr lang="de-DE" dirty="0"/>
          </a:p>
        </p:txBody>
      </p:sp>
      <p:sp>
        <p:nvSpPr>
          <p:cNvPr id="6" name="Flussdiagramm: Mehrere Dokumente 5"/>
          <p:cNvSpPr/>
          <p:nvPr/>
        </p:nvSpPr>
        <p:spPr>
          <a:xfrm>
            <a:off x="6297105" y="2677212"/>
            <a:ext cx="2271860" cy="1583703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.</a:t>
            </a:r>
            <a:r>
              <a:rPr lang="de-DE" dirty="0" err="1" smtClean="0"/>
              <a:t>txt</a:t>
            </a:r>
            <a:r>
              <a:rPr lang="de-DE" dirty="0" smtClean="0"/>
              <a:t>,.</a:t>
            </a:r>
            <a:r>
              <a:rPr lang="de-DE" dirty="0" err="1" smtClean="0"/>
              <a:t>tcf</a:t>
            </a:r>
            <a:r>
              <a:rPr lang="de-DE" dirty="0" smtClean="0"/>
              <a:t>, </a:t>
            </a:r>
            <a:r>
              <a:rPr lang="de-DE" dirty="0" err="1" smtClean="0"/>
              <a:t>ktf</a:t>
            </a:r>
            <a:endParaRPr lang="de-DE" dirty="0"/>
          </a:p>
        </p:txBody>
      </p:sp>
      <p:sp>
        <p:nvSpPr>
          <p:cNvPr id="7" name="Pfeil nach rechts 6"/>
          <p:cNvSpPr/>
          <p:nvPr/>
        </p:nvSpPr>
        <p:spPr>
          <a:xfrm>
            <a:off x="4289196" y="3139126"/>
            <a:ext cx="1715678" cy="659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Konvertierung</a:t>
            </a:r>
            <a:endParaRPr lang="de-DE" dirty="0"/>
          </a:p>
        </p:txBody>
      </p:sp>
      <p:sp>
        <p:nvSpPr>
          <p:cNvPr id="8" name="Flussdiagramm: Prozess 7"/>
          <p:cNvSpPr/>
          <p:nvPr/>
        </p:nvSpPr>
        <p:spPr>
          <a:xfrm>
            <a:off x="1970203" y="2879889"/>
            <a:ext cx="1904214" cy="1178350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.</a:t>
            </a:r>
            <a:r>
              <a:rPr lang="de-DE" dirty="0" err="1" smtClean="0"/>
              <a:t>xmi</a:t>
            </a:r>
            <a:endParaRPr lang="de-DE" dirty="0"/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520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Installation von Java (am besten das JDK) unter:</a:t>
            </a:r>
          </a:p>
          <a:p>
            <a:r>
              <a:rPr lang="de-DE" dirty="0"/>
              <a:t>http://www.oracle.com/technetwork/java/javase/downloads/index.html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Download von ATHEN unter:</a:t>
            </a:r>
          </a:p>
          <a:p>
            <a:r>
              <a:rPr lang="de-DE" dirty="0">
                <a:hlinkClick r:id="rId2"/>
              </a:rPr>
              <a:t>http://ki.informatik.uni-wuerzburg.de/nappi/release</a:t>
            </a:r>
            <a:r>
              <a:rPr lang="de-DE" dirty="0" smtClean="0">
                <a:hlinkClick r:id="rId2"/>
              </a:rPr>
              <a:t>/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Download der Daten des Workshops unter:</a:t>
            </a:r>
          </a:p>
          <a:p>
            <a:pPr lvl="1"/>
            <a:r>
              <a:rPr lang="de-DE" dirty="0">
                <a:hlinkClick r:id="rId3"/>
              </a:rPr>
              <a:t>http://ki.informatik.uni-wuerzburg.de/nappi/athen-workshop-dhd18</a:t>
            </a:r>
            <a:r>
              <a:rPr lang="de-DE" dirty="0" smtClean="0">
                <a:hlinkClick r:id="rId3"/>
              </a:rPr>
              <a:t>/</a:t>
            </a:r>
            <a:r>
              <a:rPr lang="de-DE" dirty="0" smtClean="0"/>
              <a:t> 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Einrichten von ATHEN</a:t>
            </a:r>
            <a:endParaRPr lang="de-DE" dirty="0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244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Klicken Sie in der Taskleiste auf  den Punkt „Utility“</a:t>
            </a:r>
          </a:p>
          <a:p>
            <a:pPr lvl="1"/>
            <a:r>
              <a:rPr lang="de-DE" dirty="0" smtClean="0">
                <a:sym typeface="Wingdings" panose="05000000000000000000" pitchFamily="2" charset="2"/>
              </a:rPr>
              <a:t> </a:t>
            </a:r>
            <a:r>
              <a:rPr lang="de-DE" dirty="0" err="1" smtClean="0">
                <a:sym typeface="Wingdings" panose="05000000000000000000" pitchFamily="2" charset="2"/>
              </a:rPr>
              <a:t>Convert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Documents</a:t>
            </a:r>
            <a:r>
              <a:rPr lang="de-DE" dirty="0" smtClean="0">
                <a:sym typeface="Wingdings" panose="05000000000000000000" pitchFamily="2" charset="2"/>
              </a:rPr>
              <a:t>…</a:t>
            </a:r>
          </a:p>
          <a:p>
            <a:pPr lvl="1"/>
            <a:r>
              <a:rPr lang="de-DE" dirty="0" smtClean="0">
                <a:sym typeface="Wingdings" panose="05000000000000000000" pitchFamily="2" charset="2"/>
              </a:rPr>
              <a:t>Wählen Sie als Input-Folder den mitgelieferten Folder „in“</a:t>
            </a:r>
          </a:p>
          <a:p>
            <a:pPr lvl="1"/>
            <a:r>
              <a:rPr lang="de-DE" dirty="0" smtClean="0">
                <a:sym typeface="Wingdings" panose="05000000000000000000" pitchFamily="2" charset="2"/>
              </a:rPr>
              <a:t>Und als „Output Folder“ den Folder „out“</a:t>
            </a:r>
          </a:p>
          <a:p>
            <a:pPr lvl="1"/>
            <a:r>
              <a:rPr lang="de-DE" dirty="0" smtClean="0">
                <a:sym typeface="Wingdings" panose="05000000000000000000" pitchFamily="2" charset="2"/>
              </a:rPr>
              <a:t>Konvertieren Sie von APPLICATION_XMI nach TCF</a:t>
            </a:r>
          </a:p>
          <a:p>
            <a:pPr lvl="1"/>
            <a:endParaRPr lang="de-DE" dirty="0">
              <a:sym typeface="Wingdings" panose="05000000000000000000" pitchFamily="2" charset="2"/>
            </a:endParaRPr>
          </a:p>
          <a:p>
            <a:pPr lvl="1"/>
            <a:endParaRPr lang="de-DE" dirty="0" smtClean="0">
              <a:sym typeface="Wingdings" panose="05000000000000000000" pitchFamily="2" charset="2"/>
            </a:endParaRPr>
          </a:p>
          <a:p>
            <a:pPr lvl="1"/>
            <a:endParaRPr lang="de-DE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de-DE" dirty="0" smtClean="0">
                <a:sym typeface="Wingdings" panose="05000000000000000000" pitchFamily="2" charset="2"/>
              </a:rPr>
              <a:t> Nutzen Sie ATHEN als Hilfsmittel zur Datenkonvertierung</a:t>
            </a:r>
          </a:p>
          <a:p>
            <a:pPr lvl="1"/>
            <a:endParaRPr lang="de-DE" dirty="0" smtClean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de-DE" dirty="0" smtClean="0">
                <a:sym typeface="Wingdings" panose="05000000000000000000" pitchFamily="2" charset="2"/>
              </a:rPr>
              <a:t> Welche Konvertierung ist für Sie nützlich?</a:t>
            </a:r>
          </a:p>
          <a:p>
            <a:pPr lvl="1"/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39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Formatkonvertierung in ATHEN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597" y="1447801"/>
            <a:ext cx="4029075" cy="2324100"/>
          </a:xfrm>
          <a:prstGeom prst="rect">
            <a:avLst/>
          </a:prstGeom>
        </p:spPr>
      </p:pic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762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5836" y="1880980"/>
            <a:ext cx="9472346" cy="2087563"/>
          </a:xfrm>
        </p:spPr>
        <p:txBody>
          <a:bodyPr>
            <a:noAutofit/>
          </a:bodyPr>
          <a:lstStyle/>
          <a:p>
            <a:r>
              <a:rPr lang="de-DE" sz="4800" dirty="0">
                <a:latin typeface="+mn-lt"/>
              </a:rPr>
              <a:t>ATHEN </a:t>
            </a:r>
            <a:r>
              <a:rPr lang="de-DE" sz="4800" dirty="0" smtClean="0">
                <a:latin typeface="+mn-lt"/>
              </a:rPr>
              <a:t>Generelles Annotieren</a:t>
            </a:r>
            <a:endParaRPr lang="de-DE" sz="48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88345" y="4555432"/>
            <a:ext cx="8287328" cy="538395"/>
          </a:xfrm>
        </p:spPr>
        <p:txBody>
          <a:bodyPr anchor="ctr">
            <a:normAutofit/>
          </a:bodyPr>
          <a:lstStyle/>
          <a:p>
            <a:r>
              <a:rPr lang="de-DE" sz="3200" dirty="0" smtClean="0"/>
              <a:t>Markus Krug</a:t>
            </a:r>
            <a:endParaRPr lang="de-DE" sz="3200" baseline="30000" dirty="0"/>
          </a:p>
        </p:txBody>
      </p:sp>
      <p:sp>
        <p:nvSpPr>
          <p:cNvPr id="4" name="Rectangle 3"/>
          <p:cNvSpPr/>
          <p:nvPr/>
        </p:nvSpPr>
        <p:spPr>
          <a:xfrm>
            <a:off x="2088345" y="5093827"/>
            <a:ext cx="8287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dirty="0" smtClean="0"/>
              <a:t>Lehrstuhl </a:t>
            </a:r>
            <a:r>
              <a:rPr lang="de-DE" sz="2000" dirty="0"/>
              <a:t>für Künstliche Intelligenz und Angewandte Informatik</a:t>
            </a:r>
            <a:br>
              <a:rPr lang="de-DE" sz="2000" dirty="0"/>
            </a:br>
            <a:r>
              <a:rPr lang="de-DE" sz="2000" dirty="0"/>
              <a:t>Universität </a:t>
            </a:r>
            <a:r>
              <a:rPr lang="de-DE" sz="2000" dirty="0" smtClean="0"/>
              <a:t>Würzburg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11807" y="6408752"/>
            <a:ext cx="1240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2</a:t>
            </a:r>
            <a:r>
              <a:rPr lang="de-DE" dirty="0" smtClean="0"/>
              <a:t>7.02.2017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166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dirty="0" smtClean="0"/>
              <a:t>ATHEN allgemein 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ATHEN IO (Wie bekomme ich Daten in ATHEN und welche?)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>
                <a:solidFill>
                  <a:srgbClr val="00B050"/>
                </a:solidFill>
              </a:rPr>
              <a:t>Generelles Annotieren mit ATHEN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ATHEN in </a:t>
            </a:r>
            <a:r>
              <a:rPr lang="de-DE" dirty="0" err="1" smtClean="0"/>
              <a:t>Kallimachos</a:t>
            </a:r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r>
              <a:rPr lang="de-DE" dirty="0" smtClean="0"/>
              <a:t>Figurenreferenzen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dirty="0" err="1" smtClean="0"/>
              <a:t>Koreferenzen</a:t>
            </a:r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r>
              <a:rPr lang="de-DE" dirty="0" smtClean="0"/>
              <a:t>Direkte Reden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dirty="0" smtClean="0"/>
              <a:t>Relationen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/>
              <a:t>Kaffeepause</a:t>
            </a:r>
            <a:endParaRPr lang="de-DE" dirty="0" smtClean="0"/>
          </a:p>
          <a:p>
            <a:pPr marL="457200" indent="-457200">
              <a:buFont typeface="+mj-lt"/>
              <a:buAutoNum type="arabicPeriod"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41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Workshop-Agenda</a:t>
            </a:r>
            <a:endParaRPr lang="de-DE" dirty="0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474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Annotationen erfolgen in ATHEN gemäß eines Schemas „Typsystem“</a:t>
            </a:r>
          </a:p>
          <a:p>
            <a:r>
              <a:rPr lang="de-DE" dirty="0" smtClean="0"/>
              <a:t>Im standardmäßigen integrierten Typsystem sind bereits über 180 Typen vordefiniert.</a:t>
            </a:r>
          </a:p>
          <a:p>
            <a:r>
              <a:rPr lang="de-DE" dirty="0" smtClean="0"/>
              <a:t>Ein Apache UIMA Typsystem ist eine „.</a:t>
            </a:r>
            <a:r>
              <a:rPr lang="de-DE" dirty="0" err="1" smtClean="0"/>
              <a:t>xml</a:t>
            </a:r>
            <a:r>
              <a:rPr lang="de-DE" dirty="0" smtClean="0"/>
              <a:t>“ Datei der folgenden Art: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42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Generelles Annotieren mit ATHEN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491" y="3060939"/>
            <a:ext cx="4735152" cy="2638493"/>
          </a:xfrm>
          <a:prstGeom prst="rect">
            <a:avLst/>
          </a:prstGeom>
        </p:spPr>
      </p:pic>
      <p:sp>
        <p:nvSpPr>
          <p:cNvPr id="7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165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Starten Sie ATHEN</a:t>
            </a:r>
          </a:p>
          <a:p>
            <a:r>
              <a:rPr lang="de-DE" dirty="0" smtClean="0"/>
              <a:t>Laden Sie ein beliebiges Dokument in den Editor</a:t>
            </a:r>
          </a:p>
          <a:p>
            <a:r>
              <a:rPr lang="de-DE" dirty="0" smtClean="0"/>
              <a:t>Wechseln Sie (falls nicht automatisch) in den</a:t>
            </a:r>
            <a:br>
              <a:rPr lang="de-DE" dirty="0" smtClean="0"/>
            </a:br>
            <a:r>
              <a:rPr lang="de-DE" dirty="0" smtClean="0"/>
              <a:t> „</a:t>
            </a:r>
            <a:r>
              <a:rPr lang="de-DE" dirty="0" err="1" smtClean="0"/>
              <a:t>AnnotationBrowser</a:t>
            </a:r>
            <a:r>
              <a:rPr lang="de-DE" dirty="0" smtClean="0"/>
              <a:t>“</a:t>
            </a:r>
          </a:p>
          <a:p>
            <a:r>
              <a:rPr lang="de-DE" dirty="0" smtClean="0"/>
              <a:t>Rechtsklicken Sie und Klicken Sie</a:t>
            </a:r>
            <a:br>
              <a:rPr lang="de-DE" dirty="0" smtClean="0"/>
            </a:br>
            <a:r>
              <a:rPr lang="de-DE" dirty="0" smtClean="0"/>
              <a:t>„</a:t>
            </a:r>
            <a:r>
              <a:rPr lang="de-DE" dirty="0" err="1" smtClean="0"/>
              <a:t>Disable</a:t>
            </a:r>
            <a:r>
              <a:rPr lang="de-DE" dirty="0" smtClean="0"/>
              <a:t> Annotation Filter“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 smtClean="0">
                <a:sym typeface="Wingdings" panose="05000000000000000000" pitchFamily="2" charset="2"/>
              </a:rPr>
              <a:t> Sie erhalten nun einen Überblick über </a:t>
            </a:r>
            <a:br>
              <a:rPr lang="de-DE" dirty="0" smtClean="0">
                <a:sym typeface="Wingdings" panose="05000000000000000000" pitchFamily="2" charset="2"/>
              </a:rPr>
            </a:br>
            <a:r>
              <a:rPr lang="de-DE" dirty="0" smtClean="0">
                <a:sym typeface="Wingdings" panose="05000000000000000000" pitchFamily="2" charset="2"/>
              </a:rPr>
              <a:t>die vorhandenen Typen in ATHEN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43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Generelle Annotation in ATHEN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7887" y="1357460"/>
            <a:ext cx="3107263" cy="4111281"/>
          </a:xfrm>
          <a:prstGeom prst="rect">
            <a:avLst/>
          </a:prstGeom>
        </p:spPr>
      </p:pic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151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200" y="1447801"/>
            <a:ext cx="7768472" cy="4322598"/>
          </a:xfrm>
        </p:spPr>
        <p:txBody>
          <a:bodyPr/>
          <a:lstStyle/>
          <a:p>
            <a:r>
              <a:rPr lang="de-DE" dirty="0" smtClean="0"/>
              <a:t>Kein passender Typ dabei?</a:t>
            </a:r>
          </a:p>
          <a:p>
            <a:pPr lvl="1"/>
            <a:r>
              <a:rPr lang="de-DE" dirty="0" smtClean="0">
                <a:sym typeface="Wingdings" panose="05000000000000000000" pitchFamily="2" charset="2"/>
              </a:rPr>
              <a:t> Nutzen Sie ihr eigenes Typsystem</a:t>
            </a:r>
          </a:p>
          <a:p>
            <a:r>
              <a:rPr lang="de-DE" dirty="0" smtClean="0">
                <a:sym typeface="Wingdings" panose="05000000000000000000" pitchFamily="2" charset="2"/>
              </a:rPr>
              <a:t>ATHEN erlaubt das Einbinden eines eigenen Typsystems in die Anwendung</a:t>
            </a:r>
            <a:endParaRPr lang="de-DE" dirty="0">
              <a:sym typeface="Wingdings" panose="05000000000000000000" pitchFamily="2" charset="2"/>
            </a:endParaRPr>
          </a:p>
          <a:p>
            <a:r>
              <a:rPr lang="de-DE" dirty="0" smtClean="0">
                <a:sym typeface="Wingdings" panose="05000000000000000000" pitchFamily="2" charset="2"/>
              </a:rPr>
              <a:t>Dazu muss aktuell eine passende „.</a:t>
            </a:r>
            <a:r>
              <a:rPr lang="de-DE" dirty="0" err="1" smtClean="0">
                <a:sym typeface="Wingdings" panose="05000000000000000000" pitchFamily="2" charset="2"/>
              </a:rPr>
              <a:t>xml</a:t>
            </a:r>
            <a:r>
              <a:rPr lang="de-DE" dirty="0" smtClean="0">
                <a:sym typeface="Wingdings" panose="05000000000000000000" pitchFamily="2" charset="2"/>
              </a:rPr>
              <a:t>“ außerhalb von ATHEN erstellt werden.</a:t>
            </a:r>
          </a:p>
          <a:p>
            <a:r>
              <a:rPr lang="de-DE" dirty="0" smtClean="0">
                <a:sym typeface="Wingdings" panose="05000000000000000000" pitchFamily="2" charset="2"/>
              </a:rPr>
              <a:t>Apache UIMA hat einen entsprechenden Editor (allerdings benötigt man dazu </a:t>
            </a:r>
            <a:r>
              <a:rPr lang="de-DE" dirty="0" err="1" smtClean="0">
                <a:sym typeface="Wingdings" panose="05000000000000000000" pitchFamily="2" charset="2"/>
              </a:rPr>
              <a:t>Eclipse</a:t>
            </a:r>
            <a:r>
              <a:rPr lang="de-DE" dirty="0" smtClean="0">
                <a:sym typeface="Wingdings" panose="05000000000000000000" pitchFamily="2" charset="2"/>
              </a:rPr>
              <a:t>!)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44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Generelles Annotieren mit ATHEN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490" y="1631040"/>
            <a:ext cx="3675966" cy="3956120"/>
          </a:xfrm>
          <a:prstGeom prst="rect">
            <a:avLst/>
          </a:prstGeom>
        </p:spPr>
      </p:pic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168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200" y="1447801"/>
            <a:ext cx="6118781" cy="4322598"/>
          </a:xfrm>
        </p:spPr>
        <p:txBody>
          <a:bodyPr/>
          <a:lstStyle/>
          <a:p>
            <a:r>
              <a:rPr lang="de-DE" dirty="0" smtClean="0"/>
              <a:t>Wechseln Sie in den Ordner „ATHEN-Workshop/</a:t>
            </a:r>
            <a:r>
              <a:rPr lang="de-DE" dirty="0" err="1" smtClean="0"/>
              <a:t>annobrowser</a:t>
            </a:r>
            <a:r>
              <a:rPr lang="de-DE" dirty="0" smtClean="0"/>
              <a:t>“</a:t>
            </a:r>
          </a:p>
          <a:p>
            <a:r>
              <a:rPr lang="de-DE" dirty="0" smtClean="0"/>
              <a:t>Öffnen Sie diese Datei mit einem beliebigen XML-Editor</a:t>
            </a:r>
          </a:p>
          <a:p>
            <a:r>
              <a:rPr lang="de-DE" dirty="0" err="1" smtClean="0"/>
              <a:t>Verfizieren</a:t>
            </a:r>
            <a:r>
              <a:rPr lang="de-DE" dirty="0" smtClean="0"/>
              <a:t> Sie, dass es einen Typen „Substantiv“ mit einem Feature „</a:t>
            </a:r>
            <a:r>
              <a:rPr lang="de-DE" dirty="0" err="1" smtClean="0"/>
              <a:t>SemantischesFeld</a:t>
            </a:r>
            <a:r>
              <a:rPr lang="de-DE" dirty="0" smtClean="0"/>
              <a:t>“ gibt.</a:t>
            </a:r>
          </a:p>
          <a:p>
            <a:r>
              <a:rPr lang="de-DE" dirty="0" smtClean="0"/>
              <a:t>Fügen Sie ein beliebiges weiteres Feature oder einen weiteren Typen hinzu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45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Generelle Annotation in ATHEN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644" y="1900688"/>
            <a:ext cx="5368356" cy="3416824"/>
          </a:xfrm>
          <a:prstGeom prst="rect">
            <a:avLst/>
          </a:prstGeom>
        </p:spPr>
      </p:pic>
      <p:cxnSp>
        <p:nvCxnSpPr>
          <p:cNvPr id="9" name="Gerade Verbindung mit Pfeil 8"/>
          <p:cNvCxnSpPr/>
          <p:nvPr/>
        </p:nvCxnSpPr>
        <p:spPr>
          <a:xfrm flipV="1">
            <a:off x="5674936" y="3176833"/>
            <a:ext cx="1970202" cy="659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>
            <a:off x="5052767" y="3609100"/>
            <a:ext cx="2922309" cy="1899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238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200" y="1447801"/>
            <a:ext cx="10515600" cy="4322598"/>
          </a:xfrm>
        </p:spPr>
        <p:txBody>
          <a:bodyPr/>
          <a:lstStyle/>
          <a:p>
            <a:r>
              <a:rPr lang="de-DE" dirty="0" smtClean="0"/>
              <a:t>Klicken Sie in ATHEN auf den Menüpunkt „</a:t>
            </a:r>
            <a:r>
              <a:rPr lang="de-DE" dirty="0" err="1" smtClean="0"/>
              <a:t>Preferences</a:t>
            </a:r>
            <a:r>
              <a:rPr lang="de-DE" dirty="0" err="1" smtClean="0">
                <a:sym typeface="Wingdings" panose="05000000000000000000" pitchFamily="2" charset="2"/>
              </a:rPr>
              <a:t>Editor</a:t>
            </a:r>
            <a:r>
              <a:rPr lang="de-DE" dirty="0" smtClean="0">
                <a:sym typeface="Wingdings" panose="05000000000000000000" pitchFamily="2" charset="2"/>
              </a:rPr>
              <a:t> Settings</a:t>
            </a:r>
            <a:r>
              <a:rPr lang="de-DE" dirty="0" smtClean="0"/>
              <a:t>“</a:t>
            </a:r>
          </a:p>
          <a:p>
            <a:r>
              <a:rPr lang="de-DE" dirty="0" smtClean="0"/>
              <a:t>Geben Sie den Pfad zum neuen </a:t>
            </a:r>
            <a:r>
              <a:rPr lang="de-DE" dirty="0" err="1" smtClean="0"/>
              <a:t>Typesystem</a:t>
            </a:r>
            <a:r>
              <a:rPr lang="de-DE" dirty="0" smtClean="0"/>
              <a:t> „AnnoBrowserTypesystem.xml“ an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de-DE" dirty="0" smtClean="0"/>
              <a:t>Öffnen Sie ein beliebiges Dokument in ATHEN (es funktioniert nicht im aktuell geöffneten!)</a:t>
            </a:r>
          </a:p>
          <a:p>
            <a:r>
              <a:rPr lang="de-DE" dirty="0" smtClean="0"/>
              <a:t>Verifizieren Sie, dass Ihr neuer Typ im </a:t>
            </a:r>
            <a:r>
              <a:rPr lang="de-DE" dirty="0" err="1" smtClean="0"/>
              <a:t>Annotationbrowser</a:t>
            </a:r>
            <a:r>
              <a:rPr lang="de-DE" dirty="0" smtClean="0"/>
              <a:t> erscheint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46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Generelle Annotation in ATHEN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575" y="2791316"/>
            <a:ext cx="7562850" cy="1181100"/>
          </a:xfrm>
          <a:prstGeom prst="rect">
            <a:avLst/>
          </a:prstGeom>
        </p:spPr>
      </p:pic>
      <p:sp>
        <p:nvSpPr>
          <p:cNvPr id="11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088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199" y="1447801"/>
            <a:ext cx="8164399" cy="4322598"/>
          </a:xfrm>
        </p:spPr>
        <p:txBody>
          <a:bodyPr/>
          <a:lstStyle/>
          <a:p>
            <a:r>
              <a:rPr lang="de-DE" dirty="0" smtClean="0"/>
              <a:t>Für den reinen Annotationsprozess verfolgt ATHEN folgende Philosophie:</a:t>
            </a:r>
          </a:p>
          <a:p>
            <a:pPr lvl="1"/>
            <a:r>
              <a:rPr lang="de-DE" dirty="0" smtClean="0"/>
              <a:t>Ein Typ einer Annotation ist entweder </a:t>
            </a:r>
            <a:r>
              <a:rPr lang="de-DE" b="1" dirty="0" smtClean="0"/>
              <a:t>sichtbar</a:t>
            </a:r>
            <a:r>
              <a:rPr lang="de-DE" dirty="0" smtClean="0"/>
              <a:t> oder </a:t>
            </a:r>
            <a:r>
              <a:rPr lang="de-DE" b="1" dirty="0" smtClean="0"/>
              <a:t>unsichtbar</a:t>
            </a:r>
          </a:p>
          <a:p>
            <a:pPr lvl="1"/>
            <a:r>
              <a:rPr lang="de-DE" dirty="0" smtClean="0"/>
              <a:t>Unsichtbare Annotationen können nicht direkt im Editor bearbeitet werden</a:t>
            </a:r>
          </a:p>
          <a:p>
            <a:pPr lvl="1"/>
            <a:endParaRPr lang="de-DE" dirty="0"/>
          </a:p>
          <a:p>
            <a:pPr lvl="1"/>
            <a:r>
              <a:rPr lang="de-DE" dirty="0" smtClean="0"/>
              <a:t>Sind mehrere Annotationen sichtbar sind diese gleichberechtigt. Es erscheint ein Dialog zum wählen der gewünschten Annotation</a:t>
            </a:r>
          </a:p>
          <a:p>
            <a:pPr lvl="1"/>
            <a:r>
              <a:rPr lang="de-DE" dirty="0" smtClean="0"/>
              <a:t>Um einem Typen bei mehreren Sichtbaren Annotationen Vorzug zu geben, gibt es einen „Modus“ (wie im </a:t>
            </a:r>
            <a:r>
              <a:rPr lang="de-DE" dirty="0" err="1" smtClean="0"/>
              <a:t>CASEditor</a:t>
            </a:r>
            <a:r>
              <a:rPr lang="de-DE" dirty="0"/>
              <a:t>)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47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Generelles Annotieren mit ATHEN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928" y="2844096"/>
            <a:ext cx="2447925" cy="2828925"/>
          </a:xfrm>
          <a:prstGeom prst="rect">
            <a:avLst/>
          </a:prstGeom>
        </p:spPr>
      </p:pic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673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200" y="1447801"/>
            <a:ext cx="7363120" cy="4322598"/>
          </a:xfrm>
        </p:spPr>
        <p:txBody>
          <a:bodyPr/>
          <a:lstStyle/>
          <a:p>
            <a:r>
              <a:rPr lang="de-DE" dirty="0" smtClean="0"/>
              <a:t>Machen Sie den neuen Typen „Substantiv“ </a:t>
            </a:r>
            <a:r>
              <a:rPr lang="de-DE" dirty="0" err="1" smtClean="0"/>
              <a:t>Annotierbar</a:t>
            </a:r>
            <a:r>
              <a:rPr lang="de-DE" dirty="0" smtClean="0"/>
              <a:t>, indem Sie die Checkbox vor dem Typen anhaken</a:t>
            </a:r>
            <a:endParaRPr lang="de-DE" dirty="0"/>
          </a:p>
          <a:p>
            <a:r>
              <a:rPr lang="de-DE" dirty="0" smtClean="0"/>
              <a:t> Markieren Sie beliebigen </a:t>
            </a:r>
            <a:r>
              <a:rPr lang="de-DE" dirty="0"/>
              <a:t>T</a:t>
            </a:r>
            <a:r>
              <a:rPr lang="de-DE" dirty="0" smtClean="0"/>
              <a:t>ext im Editor und drücken Sie</a:t>
            </a:r>
            <a:br>
              <a:rPr lang="de-DE" dirty="0" smtClean="0"/>
            </a:br>
            <a:r>
              <a:rPr lang="de-DE" dirty="0" smtClean="0"/>
              <a:t>„Enter“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Bewegen Sie den Cursor in eine der Annotationen und löschen Sie diese mit „</a:t>
            </a:r>
            <a:r>
              <a:rPr lang="de-DE" dirty="0" err="1" smtClean="0"/>
              <a:t>Entf</a:t>
            </a:r>
            <a:r>
              <a:rPr lang="de-DE" dirty="0" smtClean="0"/>
              <a:t>“ (</a:t>
            </a:r>
            <a:r>
              <a:rPr lang="de-DE" dirty="0" err="1" smtClean="0"/>
              <a:t>Fn</a:t>
            </a:r>
            <a:r>
              <a:rPr lang="de-DE" dirty="0" smtClean="0"/>
              <a:t>+</a:t>
            </a:r>
            <a:r>
              <a:rPr lang="de-DE" dirty="0" smtClean="0">
                <a:sym typeface="Wingdings" panose="05000000000000000000" pitchFamily="2" charset="2"/>
              </a:rPr>
              <a:t> auf Mac?)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48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Generelle Annotation in ATHEN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5526" y="1447801"/>
            <a:ext cx="2933700" cy="154305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071" y="3080463"/>
            <a:ext cx="9220200" cy="1057275"/>
          </a:xfrm>
          <a:prstGeom prst="rect">
            <a:avLst/>
          </a:prstGeom>
        </p:spPr>
      </p:pic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189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5836" y="1880980"/>
            <a:ext cx="9472346" cy="2087563"/>
          </a:xfrm>
        </p:spPr>
        <p:txBody>
          <a:bodyPr>
            <a:noAutofit/>
          </a:bodyPr>
          <a:lstStyle/>
          <a:p>
            <a:r>
              <a:rPr lang="de-DE" sz="4800" dirty="0">
                <a:latin typeface="+mn-lt"/>
              </a:rPr>
              <a:t>ATHEN – </a:t>
            </a:r>
            <a:r>
              <a:rPr lang="de-DE" sz="4800" dirty="0" smtClean="0">
                <a:latin typeface="+mn-lt"/>
              </a:rPr>
              <a:t>allgemein</a:t>
            </a:r>
            <a:endParaRPr lang="de-DE" sz="48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88345" y="4555432"/>
            <a:ext cx="8287328" cy="538395"/>
          </a:xfrm>
        </p:spPr>
        <p:txBody>
          <a:bodyPr anchor="ctr">
            <a:normAutofit/>
          </a:bodyPr>
          <a:lstStyle/>
          <a:p>
            <a:r>
              <a:rPr lang="de-DE" sz="3200" dirty="0" smtClean="0"/>
              <a:t>Markus Krug</a:t>
            </a:r>
            <a:endParaRPr lang="de-DE" sz="3200" baseline="30000" dirty="0"/>
          </a:p>
        </p:txBody>
      </p:sp>
      <p:sp>
        <p:nvSpPr>
          <p:cNvPr id="4" name="Rectangle 3"/>
          <p:cNvSpPr/>
          <p:nvPr/>
        </p:nvSpPr>
        <p:spPr>
          <a:xfrm>
            <a:off x="2088345" y="5093827"/>
            <a:ext cx="8287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dirty="0" smtClean="0"/>
              <a:t>Lehrstuhl </a:t>
            </a:r>
            <a:r>
              <a:rPr lang="de-DE" sz="2000" dirty="0"/>
              <a:t>für Künstliche Intelligenz und Angewandte Informatik</a:t>
            </a:r>
            <a:br>
              <a:rPr lang="de-DE" sz="2000" dirty="0"/>
            </a:br>
            <a:r>
              <a:rPr lang="de-DE" sz="2000" dirty="0"/>
              <a:t>Universität </a:t>
            </a:r>
            <a:r>
              <a:rPr lang="de-DE" sz="2000" dirty="0" smtClean="0"/>
              <a:t>Würzburg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11807" y="6408752"/>
            <a:ext cx="1240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27</a:t>
            </a:r>
            <a:r>
              <a:rPr lang="de-DE" dirty="0" smtClean="0"/>
              <a:t>.02.2018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367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200" y="1447801"/>
            <a:ext cx="7363120" cy="4322598"/>
          </a:xfrm>
        </p:spPr>
        <p:txBody>
          <a:bodyPr/>
          <a:lstStyle/>
          <a:p>
            <a:r>
              <a:rPr lang="de-DE" dirty="0" smtClean="0"/>
              <a:t>Bewegen Sie den Cursor in eine Ihrer Annotationen (ohne Text zu markieren) und drücken Sie „Enter“</a:t>
            </a:r>
          </a:p>
          <a:p>
            <a:r>
              <a:rPr lang="de-DE" dirty="0" smtClean="0"/>
              <a:t>Setzen Sie einen Wert in das Feature</a:t>
            </a:r>
            <a:br>
              <a:rPr lang="de-DE" dirty="0" smtClean="0"/>
            </a:br>
            <a:r>
              <a:rPr lang="de-DE" dirty="0" smtClean="0"/>
              <a:t> „Semantisches Feld“</a:t>
            </a:r>
          </a:p>
          <a:p>
            <a:r>
              <a:rPr lang="de-DE" dirty="0" smtClean="0"/>
              <a:t>Klicken Sie auf „Mark all </a:t>
            </a:r>
            <a:r>
              <a:rPr lang="de-DE" dirty="0" err="1" smtClean="0"/>
              <a:t>occurences</a:t>
            </a:r>
            <a:r>
              <a:rPr lang="de-DE" dirty="0" smtClean="0"/>
              <a:t>“, um Ihre Annotation an alle Textstellen zu kopieren.</a:t>
            </a:r>
          </a:p>
          <a:p>
            <a:r>
              <a:rPr lang="de-DE" dirty="0" smtClean="0"/>
              <a:t>Sie können nun mit „Next Annotation“ und „</a:t>
            </a:r>
            <a:r>
              <a:rPr lang="de-DE" dirty="0" err="1" smtClean="0"/>
              <a:t>Previous</a:t>
            </a:r>
            <a:r>
              <a:rPr lang="de-DE" dirty="0" smtClean="0"/>
              <a:t> Annotation“ zwischen diesen Annotationen wechseln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49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Generelle Annotation in ATHEN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l="2466"/>
          <a:stretch/>
        </p:blipFill>
        <p:spPr>
          <a:xfrm>
            <a:off x="8078770" y="1399300"/>
            <a:ext cx="3455906" cy="2209800"/>
          </a:xfrm>
          <a:prstGeom prst="rect">
            <a:avLst/>
          </a:prstGeom>
        </p:spPr>
      </p:pic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357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200" y="1447801"/>
            <a:ext cx="7363120" cy="4322598"/>
          </a:xfrm>
        </p:spPr>
        <p:txBody>
          <a:bodyPr/>
          <a:lstStyle/>
          <a:p>
            <a:r>
              <a:rPr lang="de-DE" dirty="0" smtClean="0"/>
              <a:t>Markieren Sie beliebigen Text im Editor und klicken Sie doppelt auf einen Typen ihrer Wahl im „</a:t>
            </a:r>
            <a:r>
              <a:rPr lang="de-DE" dirty="0" err="1" smtClean="0"/>
              <a:t>AnnotationBrowser</a:t>
            </a:r>
            <a:r>
              <a:rPr lang="de-DE" dirty="0" smtClean="0"/>
              <a:t>“</a:t>
            </a:r>
          </a:p>
          <a:p>
            <a:r>
              <a:rPr lang="de-DE" dirty="0" smtClean="0"/>
              <a:t>Öffnen Sie den Baum unter „Substantiv“ bis Sie alle Features einer Annotation sehen können</a:t>
            </a:r>
          </a:p>
          <a:p>
            <a:r>
              <a:rPr lang="de-DE" dirty="0" smtClean="0"/>
              <a:t>Klicken Sie doppelt auf den Wert „</a:t>
            </a:r>
            <a:r>
              <a:rPr lang="de-DE" dirty="0" err="1" smtClean="0"/>
              <a:t>SemantischesFeld</a:t>
            </a:r>
            <a:r>
              <a:rPr lang="de-DE" dirty="0" smtClean="0"/>
              <a:t>“</a:t>
            </a:r>
          </a:p>
          <a:p>
            <a:pPr lvl="1"/>
            <a:r>
              <a:rPr lang="de-DE" dirty="0" smtClean="0"/>
              <a:t>Setzen Sie einen neuen Wert in dieses Feature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50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Generelle Annotation in ATHEN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115" y="1875738"/>
            <a:ext cx="2771775" cy="14097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8798" y="3778222"/>
            <a:ext cx="4581525" cy="1828800"/>
          </a:xfrm>
          <a:prstGeom prst="rect">
            <a:avLst/>
          </a:prstGeom>
        </p:spPr>
      </p:pic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064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199" y="1447801"/>
            <a:ext cx="10747343" cy="4322598"/>
          </a:xfrm>
        </p:spPr>
        <p:txBody>
          <a:bodyPr/>
          <a:lstStyle/>
          <a:p>
            <a:r>
              <a:rPr lang="de-DE" dirty="0" smtClean="0"/>
              <a:t>Zusammenfassung:</a:t>
            </a:r>
          </a:p>
          <a:p>
            <a:r>
              <a:rPr lang="de-DE" dirty="0" smtClean="0"/>
              <a:t>Annotation:</a:t>
            </a:r>
          </a:p>
          <a:p>
            <a:pPr lvl="1"/>
            <a:r>
              <a:rPr lang="de-DE" dirty="0" smtClean="0"/>
              <a:t>Sobald ein Typ sichtbar ist </a:t>
            </a:r>
            <a:r>
              <a:rPr lang="de-DE" dirty="0" smtClean="0">
                <a:sym typeface="Wingdings" panose="05000000000000000000" pitchFamily="2" charset="2"/>
              </a:rPr>
              <a:t> Enter im Editor</a:t>
            </a:r>
          </a:p>
          <a:p>
            <a:pPr lvl="1"/>
            <a:r>
              <a:rPr lang="de-DE" dirty="0" smtClean="0">
                <a:sym typeface="Wingdings" panose="05000000000000000000" pitchFamily="2" charset="2"/>
              </a:rPr>
              <a:t>Sonst per Doppelklick im </a:t>
            </a:r>
            <a:r>
              <a:rPr lang="de-DE" dirty="0" err="1" smtClean="0">
                <a:sym typeface="Wingdings" panose="05000000000000000000" pitchFamily="2" charset="2"/>
              </a:rPr>
              <a:t>AnnotationBrowser</a:t>
            </a:r>
            <a:endParaRPr lang="de-DE" dirty="0" smtClean="0">
              <a:sym typeface="Wingdings" panose="05000000000000000000" pitchFamily="2" charset="2"/>
            </a:endParaRPr>
          </a:p>
          <a:p>
            <a:r>
              <a:rPr lang="de-DE" dirty="0" smtClean="0">
                <a:sym typeface="Wingdings" panose="05000000000000000000" pitchFamily="2" charset="2"/>
              </a:rPr>
              <a:t>Löschen:</a:t>
            </a:r>
          </a:p>
          <a:p>
            <a:pPr lvl="1"/>
            <a:r>
              <a:rPr lang="de-DE" dirty="0" smtClean="0">
                <a:sym typeface="Wingdings" panose="05000000000000000000" pitchFamily="2" charset="2"/>
              </a:rPr>
              <a:t>„Entfernen“ im Editor bei vorheriger Selektierung</a:t>
            </a:r>
          </a:p>
          <a:p>
            <a:pPr lvl="1"/>
            <a:r>
              <a:rPr lang="de-DE" dirty="0" smtClean="0">
                <a:sym typeface="Wingdings" panose="05000000000000000000" pitchFamily="2" charset="2"/>
              </a:rPr>
              <a:t>Im </a:t>
            </a:r>
            <a:r>
              <a:rPr lang="de-DE" dirty="0" err="1" smtClean="0">
                <a:sym typeface="Wingdings" panose="05000000000000000000" pitchFamily="2" charset="2"/>
              </a:rPr>
              <a:t>AnnotationBrowser</a:t>
            </a:r>
            <a:r>
              <a:rPr lang="de-DE" dirty="0" smtClean="0">
                <a:sym typeface="Wingdings" panose="05000000000000000000" pitchFamily="2" charset="2"/>
              </a:rPr>
              <a:t>, mit druck auf „Entfernen“</a:t>
            </a:r>
          </a:p>
          <a:p>
            <a:r>
              <a:rPr lang="de-DE" dirty="0" smtClean="0">
                <a:sym typeface="Wingdings" panose="05000000000000000000" pitchFamily="2" charset="2"/>
              </a:rPr>
              <a:t>Änderungen:</a:t>
            </a:r>
          </a:p>
          <a:p>
            <a:pPr lvl="1"/>
            <a:r>
              <a:rPr lang="de-DE" dirty="0" smtClean="0">
                <a:sym typeface="Wingdings" panose="05000000000000000000" pitchFamily="2" charset="2"/>
              </a:rPr>
              <a:t>Im Editor mit Druck auf Enter</a:t>
            </a:r>
          </a:p>
          <a:p>
            <a:pPr lvl="1"/>
            <a:r>
              <a:rPr lang="de-DE" dirty="0" smtClean="0">
                <a:sym typeface="Wingdings" panose="05000000000000000000" pitchFamily="2" charset="2"/>
              </a:rPr>
              <a:t>Im </a:t>
            </a:r>
            <a:r>
              <a:rPr lang="de-DE" dirty="0" err="1" smtClean="0">
                <a:sym typeface="Wingdings" panose="05000000000000000000" pitchFamily="2" charset="2"/>
              </a:rPr>
              <a:t>Annotationbrowser</a:t>
            </a:r>
            <a:r>
              <a:rPr lang="de-DE" dirty="0" smtClean="0">
                <a:sym typeface="Wingdings" panose="05000000000000000000" pitchFamily="2" charset="2"/>
              </a:rPr>
              <a:t> mit Doppelklick auf dem Feature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51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Generelles Annotieren mit ATHEN</a:t>
            </a:r>
            <a:endParaRPr lang="de-DE" dirty="0"/>
          </a:p>
        </p:txBody>
      </p:sp>
      <p:sp>
        <p:nvSpPr>
          <p:cNvPr id="7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093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199" y="1447801"/>
            <a:ext cx="10747343" cy="4322598"/>
          </a:xfrm>
        </p:spPr>
        <p:txBody>
          <a:bodyPr/>
          <a:lstStyle/>
          <a:p>
            <a:r>
              <a:rPr lang="de-DE" dirty="0" smtClean="0"/>
              <a:t>Annotationsstyling:</a:t>
            </a:r>
          </a:p>
          <a:p>
            <a:pPr lvl="1"/>
            <a:r>
              <a:rPr lang="de-DE" dirty="0" smtClean="0"/>
              <a:t>Jeder Annotationstyp ist einem Styling zugeordnet.</a:t>
            </a:r>
          </a:p>
          <a:p>
            <a:pPr lvl="1"/>
            <a:endParaRPr lang="de-DE" dirty="0" smtClean="0"/>
          </a:p>
          <a:p>
            <a:pPr lvl="1"/>
            <a:r>
              <a:rPr lang="de-DE" dirty="0" smtClean="0"/>
              <a:t>Der Standardstyle ist „Background“</a:t>
            </a:r>
          </a:p>
          <a:p>
            <a:pPr lvl="1"/>
            <a:r>
              <a:rPr lang="de-DE" dirty="0" smtClean="0"/>
              <a:t>Für den Benutzer können dazu noch gewählt werden:</a:t>
            </a:r>
          </a:p>
          <a:p>
            <a:pPr lvl="2"/>
            <a:r>
              <a:rPr lang="de-DE" dirty="0" smtClean="0"/>
              <a:t>BOX</a:t>
            </a:r>
          </a:p>
          <a:p>
            <a:pPr lvl="2"/>
            <a:endParaRPr lang="de-DE" dirty="0" smtClean="0"/>
          </a:p>
          <a:p>
            <a:pPr lvl="2"/>
            <a:r>
              <a:rPr lang="de-DE" dirty="0" smtClean="0"/>
              <a:t>BRACKET</a:t>
            </a:r>
          </a:p>
          <a:p>
            <a:pPr lvl="2"/>
            <a:endParaRPr lang="de-DE" dirty="0" smtClean="0"/>
          </a:p>
          <a:p>
            <a:pPr lvl="2"/>
            <a:r>
              <a:rPr lang="de-DE" dirty="0" smtClean="0"/>
              <a:t>UNDERLINE</a:t>
            </a:r>
            <a:br>
              <a:rPr lang="de-DE" dirty="0" smtClean="0"/>
            </a:br>
            <a:endParaRPr lang="de-DE" dirty="0" smtClean="0"/>
          </a:p>
          <a:p>
            <a:pPr lvl="1"/>
            <a:r>
              <a:rPr lang="de-DE" dirty="0" smtClean="0"/>
              <a:t>Übereinanderliegende Annotationen können mittels der „Layer“ kontrolliert werden</a:t>
            </a:r>
            <a:endParaRPr lang="de-DE" dirty="0" smtClean="0"/>
          </a:p>
          <a:p>
            <a:pPr lvl="1"/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52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Generelles Annotieren mit ATHEN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573" y="2318356"/>
            <a:ext cx="1743075" cy="58102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/>
          <a:srcRect l="-2084" t="31469" r="2084" b="23240"/>
          <a:stretch/>
        </p:blipFill>
        <p:spPr>
          <a:xfrm>
            <a:off x="2909838" y="3233393"/>
            <a:ext cx="1809750" cy="25452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7288" y="3817323"/>
            <a:ext cx="1543050" cy="31432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4438" y="4461054"/>
            <a:ext cx="1485900" cy="295275"/>
          </a:xfrm>
          <a:prstGeom prst="rect">
            <a:avLst/>
          </a:prstGeom>
        </p:spPr>
      </p:pic>
      <p:sp>
        <p:nvSpPr>
          <p:cNvPr id="10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470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199" y="1447801"/>
            <a:ext cx="7594961" cy="4322598"/>
          </a:xfrm>
        </p:spPr>
        <p:txBody>
          <a:bodyPr/>
          <a:lstStyle/>
          <a:p>
            <a:r>
              <a:rPr lang="de-DE" dirty="0" smtClean="0"/>
              <a:t>Laden Sie </a:t>
            </a:r>
            <a:r>
              <a:rPr lang="de-DE" dirty="0"/>
              <a:t>das Dokument „Aston,-Louise__</a:t>
            </a:r>
            <a:r>
              <a:rPr lang="de-DE" dirty="0" err="1" smtClean="0"/>
              <a:t>Lydia.xmi</a:t>
            </a:r>
            <a:r>
              <a:rPr lang="de-DE" dirty="0" smtClean="0"/>
              <a:t>“</a:t>
            </a:r>
          </a:p>
          <a:p>
            <a:r>
              <a:rPr lang="de-DE" dirty="0"/>
              <a:t>Stellen Sie den Typen „</a:t>
            </a:r>
            <a:r>
              <a:rPr lang="de-DE" dirty="0" err="1"/>
              <a:t>Morphology</a:t>
            </a:r>
            <a:r>
              <a:rPr lang="de-DE" dirty="0"/>
              <a:t>“ auf </a:t>
            </a:r>
            <a:r>
              <a:rPr lang="de-DE" dirty="0" smtClean="0"/>
              <a:t>sichtbar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Klicken Sie Rechts im Editor und wählen Sie „</a:t>
            </a:r>
            <a:r>
              <a:rPr lang="de-DE" dirty="0" err="1" smtClean="0"/>
              <a:t>Configurate</a:t>
            </a:r>
            <a:r>
              <a:rPr lang="de-DE" dirty="0" smtClean="0"/>
              <a:t> Styles“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53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Generelle Annotation in ATHEN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310" y="2420086"/>
            <a:ext cx="7181850" cy="96202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0554" y="2420086"/>
            <a:ext cx="3521446" cy="1851482"/>
          </a:xfrm>
          <a:prstGeom prst="rect">
            <a:avLst/>
          </a:prstGeom>
        </p:spPr>
      </p:pic>
      <p:sp>
        <p:nvSpPr>
          <p:cNvPr id="10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457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199" y="1447801"/>
            <a:ext cx="7594961" cy="4322598"/>
          </a:xfrm>
        </p:spPr>
        <p:txBody>
          <a:bodyPr/>
          <a:lstStyle/>
          <a:p>
            <a:r>
              <a:rPr lang="de-DE" dirty="0" smtClean="0"/>
              <a:t>Suchen Sie den Typen „</a:t>
            </a:r>
            <a:r>
              <a:rPr lang="de-DE" dirty="0" err="1" smtClean="0"/>
              <a:t>Morphology</a:t>
            </a:r>
            <a:r>
              <a:rPr lang="de-DE" dirty="0" smtClean="0"/>
              <a:t>“ und klicken Sie doppelt auf „</a:t>
            </a:r>
            <a:r>
              <a:rPr lang="de-DE" dirty="0" err="1" smtClean="0"/>
              <a:t>StyleRange</a:t>
            </a:r>
            <a:r>
              <a:rPr lang="de-DE" dirty="0" smtClean="0"/>
              <a:t>“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Sie können nun das Styling bzw. die Farbe des Typen verändern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54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Generelle Annotation in ATHEN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500" y="1968778"/>
            <a:ext cx="4657725" cy="733425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8257880" y="2450969"/>
            <a:ext cx="725864" cy="2639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9804" y="3609100"/>
            <a:ext cx="2600325" cy="2009775"/>
          </a:xfrm>
          <a:prstGeom prst="rect">
            <a:avLst/>
          </a:prstGeom>
        </p:spPr>
      </p:pic>
      <p:sp>
        <p:nvSpPr>
          <p:cNvPr id="11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660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199" y="1447801"/>
            <a:ext cx="7594961" cy="4322598"/>
          </a:xfrm>
        </p:spPr>
        <p:txBody>
          <a:bodyPr/>
          <a:lstStyle/>
          <a:p>
            <a:r>
              <a:rPr lang="de-DE" dirty="0" smtClean="0"/>
              <a:t>Stellen Sie das Styling auf „Background“</a:t>
            </a:r>
          </a:p>
          <a:p>
            <a:r>
              <a:rPr lang="de-DE" dirty="0" smtClean="0"/>
              <a:t>Stellen Sie im </a:t>
            </a:r>
            <a:r>
              <a:rPr lang="de-DE" dirty="0" err="1" smtClean="0"/>
              <a:t>AnnotationBrowser</a:t>
            </a:r>
            <a:r>
              <a:rPr lang="de-DE" dirty="0" smtClean="0"/>
              <a:t> den Typen </a:t>
            </a:r>
            <a:r>
              <a:rPr lang="de-DE" dirty="0" err="1" smtClean="0"/>
              <a:t>Sentence</a:t>
            </a:r>
            <a:r>
              <a:rPr lang="de-DE" dirty="0" smtClean="0"/>
              <a:t> auf sichtbar</a:t>
            </a:r>
          </a:p>
          <a:p>
            <a:pPr lvl="1"/>
            <a:r>
              <a:rPr lang="de-DE" dirty="0" smtClean="0"/>
              <a:t>Die </a:t>
            </a:r>
            <a:r>
              <a:rPr lang="de-DE" dirty="0" err="1" smtClean="0"/>
              <a:t>Sentenceannotationen</a:t>
            </a:r>
            <a:r>
              <a:rPr lang="de-DE" dirty="0" smtClean="0"/>
              <a:t> können nun entweder:</a:t>
            </a:r>
          </a:p>
          <a:p>
            <a:pPr lvl="2"/>
            <a:r>
              <a:rPr lang="de-DE" dirty="0" smtClean="0"/>
              <a:t> vor </a:t>
            </a:r>
            <a:r>
              <a:rPr lang="de-DE" dirty="0" err="1" smtClean="0"/>
              <a:t>Morphology</a:t>
            </a:r>
            <a:endParaRPr lang="de-DE" dirty="0" smtClean="0"/>
          </a:p>
          <a:p>
            <a:pPr lvl="2"/>
            <a:endParaRPr lang="de-DE" dirty="0" smtClean="0"/>
          </a:p>
          <a:p>
            <a:pPr lvl="2"/>
            <a:endParaRPr lang="de-DE" dirty="0"/>
          </a:p>
          <a:p>
            <a:pPr lvl="2"/>
            <a:r>
              <a:rPr lang="de-DE" dirty="0" smtClean="0"/>
              <a:t>Oder dahinter liegen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55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Generelle Annotation in ATHEN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5441" y="1942658"/>
            <a:ext cx="1819275" cy="31432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372" y="4231428"/>
            <a:ext cx="6753225" cy="4191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322" y="3323775"/>
            <a:ext cx="6772275" cy="495300"/>
          </a:xfrm>
          <a:prstGeom prst="rect">
            <a:avLst/>
          </a:prstGeom>
        </p:spPr>
      </p:pic>
      <p:sp>
        <p:nvSpPr>
          <p:cNvPr id="1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5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199" y="1447801"/>
            <a:ext cx="7594961" cy="4322598"/>
          </a:xfrm>
        </p:spPr>
        <p:txBody>
          <a:bodyPr/>
          <a:lstStyle/>
          <a:p>
            <a:r>
              <a:rPr lang="de-DE" dirty="0" smtClean="0"/>
              <a:t>Rechtsklicken Sie im Editor und wählen Sie „</a:t>
            </a:r>
            <a:r>
              <a:rPr lang="de-DE" dirty="0" err="1" smtClean="0"/>
              <a:t>Configurate</a:t>
            </a:r>
            <a:r>
              <a:rPr lang="de-DE" dirty="0" smtClean="0"/>
              <a:t> Styles“</a:t>
            </a:r>
          </a:p>
          <a:p>
            <a:r>
              <a:rPr lang="de-DE" dirty="0" smtClean="0"/>
              <a:t>Suchen Sie nach </a:t>
            </a:r>
            <a:r>
              <a:rPr lang="de-DE" dirty="0" err="1" smtClean="0"/>
              <a:t>Morphology</a:t>
            </a:r>
            <a:endParaRPr lang="de-DE" dirty="0" smtClean="0"/>
          </a:p>
          <a:p>
            <a:r>
              <a:rPr lang="de-DE" dirty="0" smtClean="0"/>
              <a:t>Klicken Sie auf „Layer“ und tragen Sie</a:t>
            </a:r>
            <a:br>
              <a:rPr lang="de-DE" dirty="0" smtClean="0"/>
            </a:br>
            <a:r>
              <a:rPr lang="de-DE" dirty="0" smtClean="0"/>
              <a:t>einen höheren Wert als 0 ein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 smtClean="0">
                <a:sym typeface="Wingdings" panose="05000000000000000000" pitchFamily="2" charset="2"/>
              </a:rPr>
              <a:t> </a:t>
            </a:r>
            <a:r>
              <a:rPr lang="de-DE" dirty="0" err="1" smtClean="0">
                <a:sym typeface="Wingdings" panose="05000000000000000000" pitchFamily="2" charset="2"/>
              </a:rPr>
              <a:t>Morphology</a:t>
            </a:r>
            <a:r>
              <a:rPr lang="de-DE" dirty="0" smtClean="0">
                <a:sym typeface="Wingdings" panose="05000000000000000000" pitchFamily="2" charset="2"/>
              </a:rPr>
              <a:t> sollte nun vor der Satzannotation liegen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56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Generelle Annotation in ATHEN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4382" y="1910794"/>
            <a:ext cx="5133975" cy="1190625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9815541" y="2733773"/>
            <a:ext cx="725864" cy="2639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154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199" y="1447801"/>
            <a:ext cx="8211533" cy="4322598"/>
          </a:xfrm>
        </p:spPr>
        <p:txBody>
          <a:bodyPr/>
          <a:lstStyle/>
          <a:p>
            <a:r>
              <a:rPr lang="de-DE" dirty="0" err="1" smtClean="0"/>
              <a:t>AnnotationBrowser</a:t>
            </a:r>
            <a:r>
              <a:rPr lang="de-DE" dirty="0" smtClean="0"/>
              <a:t> </a:t>
            </a:r>
            <a:r>
              <a:rPr lang="de-DE" dirty="0" err="1" smtClean="0"/>
              <a:t>vs</a:t>
            </a:r>
            <a:r>
              <a:rPr lang="de-DE" dirty="0" smtClean="0"/>
              <a:t> </a:t>
            </a:r>
            <a:r>
              <a:rPr lang="de-DE" dirty="0" err="1" smtClean="0"/>
              <a:t>SelectionAnalyzer</a:t>
            </a:r>
            <a:r>
              <a:rPr lang="de-DE" dirty="0" smtClean="0"/>
              <a:t>:</a:t>
            </a:r>
          </a:p>
          <a:p>
            <a:pPr lvl="1"/>
            <a:r>
              <a:rPr lang="de-DE" dirty="0" smtClean="0"/>
              <a:t>Der </a:t>
            </a:r>
            <a:r>
              <a:rPr lang="de-DE" dirty="0" err="1" smtClean="0"/>
              <a:t>AnnotationBrowser</a:t>
            </a:r>
            <a:r>
              <a:rPr lang="de-DE" dirty="0" smtClean="0"/>
              <a:t> zeigt alle Annotation in einem Dokument an</a:t>
            </a:r>
          </a:p>
          <a:p>
            <a:pPr lvl="1"/>
            <a:endParaRPr lang="de-DE" dirty="0"/>
          </a:p>
          <a:p>
            <a:pPr lvl="1"/>
            <a:r>
              <a:rPr lang="de-DE" dirty="0" smtClean="0"/>
              <a:t>Der </a:t>
            </a:r>
            <a:r>
              <a:rPr lang="de-DE" dirty="0" err="1" smtClean="0"/>
              <a:t>SelectionAnalyzer</a:t>
            </a:r>
            <a:r>
              <a:rPr lang="de-DE" dirty="0" smtClean="0"/>
              <a:t> richtet sich dabei nach der Auswahl im Editor,</a:t>
            </a:r>
            <a:br>
              <a:rPr lang="de-DE" dirty="0" smtClean="0"/>
            </a:br>
            <a:r>
              <a:rPr lang="de-DE" dirty="0" smtClean="0"/>
              <a:t>so dass zu jeder Zeit ein Überblick über alle übereinander liegenden Annotationen besteht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57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Generelles Annotieren mit ATHEN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1942" y="399175"/>
            <a:ext cx="2133600" cy="3209925"/>
          </a:xfrm>
          <a:prstGeom prst="rect">
            <a:avLst/>
          </a:prstGeom>
        </p:spPr>
      </p:pic>
      <p:cxnSp>
        <p:nvCxnSpPr>
          <p:cNvPr id="12" name="Gerade Verbindung mit Pfeil 11"/>
          <p:cNvCxnSpPr/>
          <p:nvPr/>
        </p:nvCxnSpPr>
        <p:spPr>
          <a:xfrm flipV="1">
            <a:off x="8719794" y="1885361"/>
            <a:ext cx="732148" cy="94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858" y="3138460"/>
            <a:ext cx="3816284" cy="2424549"/>
          </a:xfrm>
          <a:prstGeom prst="rect">
            <a:avLst/>
          </a:prstGeom>
        </p:spPr>
      </p:pic>
      <p:sp>
        <p:nvSpPr>
          <p:cNvPr id="14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744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199" y="1447801"/>
            <a:ext cx="8211533" cy="4322598"/>
          </a:xfrm>
        </p:spPr>
        <p:txBody>
          <a:bodyPr/>
          <a:lstStyle/>
          <a:p>
            <a:r>
              <a:rPr lang="de-DE" dirty="0" err="1" smtClean="0"/>
              <a:t>SelectionAnalyzer</a:t>
            </a:r>
            <a:endParaRPr lang="de-DE" dirty="0" smtClean="0"/>
          </a:p>
          <a:p>
            <a:pPr lvl="1"/>
            <a:r>
              <a:rPr lang="de-DE" dirty="0" smtClean="0"/>
              <a:t>Annotation können mit „Enter“ bzw. „</a:t>
            </a:r>
            <a:r>
              <a:rPr lang="de-DE" dirty="0" err="1" smtClean="0"/>
              <a:t>Entf</a:t>
            </a:r>
            <a:r>
              <a:rPr lang="de-DE" dirty="0" smtClean="0"/>
              <a:t>“ über den Analyzer genauso</a:t>
            </a:r>
            <a:br>
              <a:rPr lang="de-DE" dirty="0" smtClean="0"/>
            </a:br>
            <a:r>
              <a:rPr lang="de-DE" dirty="0" smtClean="0"/>
              <a:t>geändert werden, wie im Editor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58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Generelles Annotieren mit ATHEN</a:t>
            </a:r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l="2964" t="-2722" r="54858" b="2722"/>
          <a:stretch/>
        </p:blipFill>
        <p:spPr>
          <a:xfrm>
            <a:off x="9049732" y="824708"/>
            <a:ext cx="2162666" cy="325758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096" y="2564090"/>
            <a:ext cx="2780245" cy="2810383"/>
          </a:xfrm>
          <a:prstGeom prst="rect">
            <a:avLst/>
          </a:prstGeom>
        </p:spPr>
      </p:pic>
      <p:sp>
        <p:nvSpPr>
          <p:cNvPr id="11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095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dirty="0" smtClean="0"/>
              <a:t>Motivation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err="1" smtClean="0"/>
              <a:t>Use</a:t>
            </a:r>
            <a:r>
              <a:rPr lang="de-DE" dirty="0" smtClean="0"/>
              <a:t>-Cases von ATHEN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dirty="0" smtClean="0"/>
              <a:t>Annotation von Figurenreferenzen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dirty="0" smtClean="0"/>
              <a:t>Annotation von </a:t>
            </a:r>
            <a:r>
              <a:rPr lang="de-DE" dirty="0" err="1" smtClean="0"/>
              <a:t>Koreferenzen</a:t>
            </a:r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r>
              <a:rPr lang="de-DE" dirty="0" smtClean="0"/>
              <a:t>Annotation von Direkten Reden und deren Sprecher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dirty="0" err="1" smtClean="0"/>
              <a:t>Ontologiebasierte</a:t>
            </a:r>
            <a:r>
              <a:rPr lang="de-DE" dirty="0" smtClean="0"/>
              <a:t> Informationsextraktion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Kriterien für Annotationstools und Design von ATHEN</a:t>
            </a:r>
            <a:endParaRPr lang="de-DE" dirty="0"/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Zusätzliche Features von </a:t>
            </a:r>
            <a:r>
              <a:rPr lang="de-DE" dirty="0" smtClean="0"/>
              <a:t>ATHEN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Agenda</a:t>
            </a:r>
            <a:endParaRPr lang="de-DE" dirty="0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688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199" y="1447801"/>
            <a:ext cx="6948341" cy="4322598"/>
          </a:xfrm>
        </p:spPr>
        <p:txBody>
          <a:bodyPr/>
          <a:lstStyle/>
          <a:p>
            <a:r>
              <a:rPr lang="de-DE" dirty="0" smtClean="0"/>
              <a:t>Filtern von Annotationen:</a:t>
            </a:r>
          </a:p>
          <a:p>
            <a:pPr lvl="1"/>
            <a:r>
              <a:rPr lang="de-DE" dirty="0" smtClean="0"/>
              <a:t>Zum Filtern von Annotationen innerhalb eines Dokumentes gibt es 4 Möglichkeiten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dirty="0" smtClean="0"/>
              <a:t>Filtern nach Annotationen eines bestimmten Typs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dirty="0" smtClean="0"/>
              <a:t>Filtern nach Annotationen mit bestimmtem Text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dirty="0" smtClean="0"/>
              <a:t>Filtern nach Features von Annotationen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dirty="0" smtClean="0"/>
              <a:t>Filtern mit Hilfe von Apache UIMA RUTA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59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Generelles Annotieren mit ATHEN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5627" y="2475625"/>
            <a:ext cx="2990850" cy="1133475"/>
          </a:xfrm>
          <a:prstGeom prst="rect">
            <a:avLst/>
          </a:prstGeom>
        </p:spPr>
      </p:pic>
      <p:cxnSp>
        <p:nvCxnSpPr>
          <p:cNvPr id="9" name="Gerade Verbindung mit Pfeil 8"/>
          <p:cNvCxnSpPr/>
          <p:nvPr/>
        </p:nvCxnSpPr>
        <p:spPr>
          <a:xfrm>
            <a:off x="7022969" y="2611225"/>
            <a:ext cx="1112658" cy="8192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flipV="1">
            <a:off x="6848426" y="2931736"/>
            <a:ext cx="1409454" cy="88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V="1">
            <a:off x="6030160" y="3233901"/>
            <a:ext cx="2227720" cy="8091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V="1">
            <a:off x="6030160" y="3438552"/>
            <a:ext cx="2227720" cy="2012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18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199" y="1447801"/>
            <a:ext cx="7438535" cy="4322598"/>
          </a:xfrm>
        </p:spPr>
        <p:txBody>
          <a:bodyPr/>
          <a:lstStyle/>
          <a:p>
            <a:r>
              <a:rPr lang="de-DE" dirty="0"/>
              <a:t>Aktivieren Sie den Typen „POS</a:t>
            </a:r>
            <a:r>
              <a:rPr lang="de-DE" dirty="0" smtClean="0"/>
              <a:t>“</a:t>
            </a:r>
          </a:p>
          <a:p>
            <a:pPr lvl="1"/>
            <a:r>
              <a:rPr lang="de-DE" dirty="0" smtClean="0"/>
              <a:t>Filtern Sie mit dem Textfilter alle Annotationen „Lydia“</a:t>
            </a:r>
          </a:p>
          <a:p>
            <a:pPr lvl="2"/>
            <a:r>
              <a:rPr lang="de-DE" dirty="0" smtClean="0"/>
              <a:t>Klicken Sie auf einen Treffer, um den Editor zu synchronisieren</a:t>
            </a:r>
          </a:p>
          <a:p>
            <a:pPr lvl="1"/>
            <a:endParaRPr lang="de-DE" dirty="0"/>
          </a:p>
          <a:p>
            <a:pPr lvl="1"/>
            <a:r>
              <a:rPr lang="de-DE" dirty="0" smtClean="0"/>
              <a:t>Löschen Sie den Eintrag des Textfilters und synchronisieren Sie den Editor erneut</a:t>
            </a:r>
          </a:p>
          <a:p>
            <a:pPr lvl="1"/>
            <a:r>
              <a:rPr lang="de-DE" dirty="0" smtClean="0"/>
              <a:t>Tragen Sie in den </a:t>
            </a:r>
            <a:r>
              <a:rPr lang="de-DE" dirty="0" err="1" smtClean="0"/>
              <a:t>Featurefilter</a:t>
            </a:r>
            <a:r>
              <a:rPr lang="de-DE" dirty="0" smtClean="0"/>
              <a:t> „</a:t>
            </a:r>
            <a:r>
              <a:rPr lang="de-DE" dirty="0" err="1" smtClean="0"/>
              <a:t>POSTag</a:t>
            </a:r>
            <a:r>
              <a:rPr lang="de-DE" dirty="0" smtClean="0"/>
              <a:t>=NE“ ein</a:t>
            </a:r>
          </a:p>
          <a:p>
            <a:pPr lvl="2"/>
            <a:r>
              <a:rPr lang="de-DE" dirty="0" smtClean="0">
                <a:sym typeface="Wingdings" panose="05000000000000000000" pitchFamily="2" charset="2"/>
              </a:rPr>
              <a:t> was erhalten Sie?</a:t>
            </a:r>
          </a:p>
          <a:p>
            <a:pPr lvl="1"/>
            <a:r>
              <a:rPr lang="de-DE" dirty="0" smtClean="0">
                <a:sym typeface="Wingdings" panose="05000000000000000000" pitchFamily="2" charset="2"/>
              </a:rPr>
              <a:t>Versuchen Sie alle Verben zu finden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60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Generelle Annotation in ATHEN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5984" y="1118394"/>
            <a:ext cx="3057525" cy="2638425"/>
          </a:xfrm>
          <a:prstGeom prst="rect">
            <a:avLst/>
          </a:prstGeom>
        </p:spPr>
      </p:pic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893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199" y="1447801"/>
            <a:ext cx="10841611" cy="4322598"/>
          </a:xfrm>
        </p:spPr>
        <p:txBody>
          <a:bodyPr>
            <a:normAutofit lnSpcReduction="10000"/>
          </a:bodyPr>
          <a:lstStyle/>
          <a:p>
            <a:r>
              <a:rPr lang="de-DE" dirty="0" smtClean="0"/>
              <a:t>Filtern mittels Apache UIMA RUTA</a:t>
            </a:r>
          </a:p>
          <a:p>
            <a:r>
              <a:rPr lang="de-DE" dirty="0" smtClean="0"/>
              <a:t>Apache UIMA RUTA ist eine vollständige Regelsprache</a:t>
            </a:r>
          </a:p>
          <a:p>
            <a:pPr lvl="1"/>
            <a:r>
              <a:rPr lang="de-DE" dirty="0"/>
              <a:t>Ausführlich Dokumentiert: </a:t>
            </a:r>
            <a:r>
              <a:rPr lang="de-DE" dirty="0">
                <a:hlinkClick r:id="rId2"/>
              </a:rPr>
              <a:t>https://</a:t>
            </a:r>
            <a:r>
              <a:rPr lang="de-DE" dirty="0" smtClean="0">
                <a:hlinkClick r:id="rId2"/>
              </a:rPr>
              <a:t>uima.apache.org/d/ruta-current/tools.ruta.book.html</a:t>
            </a:r>
            <a:endParaRPr lang="de-DE" dirty="0" smtClean="0"/>
          </a:p>
          <a:p>
            <a:r>
              <a:rPr lang="de-DE" dirty="0" smtClean="0"/>
              <a:t>Der Filter ist nicht „live“ sondern muss durch einen Klick auf „</a:t>
            </a:r>
            <a:r>
              <a:rPr lang="de-DE" dirty="0" err="1" smtClean="0"/>
              <a:t>Apply</a:t>
            </a:r>
            <a:r>
              <a:rPr lang="de-DE" dirty="0" smtClean="0"/>
              <a:t> RUTA“ gestartet werden</a:t>
            </a:r>
          </a:p>
          <a:p>
            <a:r>
              <a:rPr lang="de-DE" dirty="0" smtClean="0"/>
              <a:t>Tragen Sie in das zugehörige Feld „CW“ ein </a:t>
            </a:r>
            <a:r>
              <a:rPr lang="de-DE" dirty="0" smtClean="0">
                <a:sym typeface="Wingdings" panose="05000000000000000000" pitchFamily="2" charset="2"/>
              </a:rPr>
              <a:t> drücken Sie „</a:t>
            </a:r>
            <a:r>
              <a:rPr lang="de-DE" dirty="0" err="1" smtClean="0">
                <a:sym typeface="Wingdings" panose="05000000000000000000" pitchFamily="2" charset="2"/>
              </a:rPr>
              <a:t>Apply</a:t>
            </a:r>
            <a:r>
              <a:rPr lang="de-DE" dirty="0" smtClean="0">
                <a:sym typeface="Wingdings" panose="05000000000000000000" pitchFamily="2" charset="2"/>
              </a:rPr>
              <a:t> RUTA“</a:t>
            </a:r>
          </a:p>
          <a:p>
            <a:pPr lvl="1"/>
            <a:r>
              <a:rPr lang="de-DE" dirty="0" smtClean="0">
                <a:sym typeface="Wingdings" panose="05000000000000000000" pitchFamily="2" charset="2"/>
              </a:rPr>
              <a:t>Es erscheint ein neuer Typ im Annotationsbrowser</a:t>
            </a:r>
          </a:p>
          <a:p>
            <a:pPr lvl="1"/>
            <a:r>
              <a:rPr lang="de-DE" dirty="0" smtClean="0">
                <a:sym typeface="Wingdings" panose="05000000000000000000" pitchFamily="2" charset="2"/>
              </a:rPr>
              <a:t>Was haben wir gesucht?</a:t>
            </a:r>
          </a:p>
          <a:p>
            <a:r>
              <a:rPr lang="de-DE" dirty="0" smtClean="0">
                <a:sym typeface="Wingdings" panose="05000000000000000000" pitchFamily="2" charset="2"/>
              </a:rPr>
              <a:t>Was findet die Query „</a:t>
            </a:r>
            <a:r>
              <a:rPr lang="de-DE" dirty="0" err="1" smtClean="0">
                <a:sym typeface="Wingdings" panose="05000000000000000000" pitchFamily="2" charset="2"/>
              </a:rPr>
              <a:t>POS.POSTag</a:t>
            </a:r>
            <a:r>
              <a:rPr lang="de-DE" dirty="0" smtClean="0">
                <a:sym typeface="Wingdings" panose="05000000000000000000" pitchFamily="2" charset="2"/>
              </a:rPr>
              <a:t>==NN „von“ </a:t>
            </a:r>
            <a:r>
              <a:rPr lang="de-DE" dirty="0" err="1" smtClean="0">
                <a:sym typeface="Wingdings" panose="05000000000000000000" pitchFamily="2" charset="2"/>
              </a:rPr>
              <a:t>POS.POSTag</a:t>
            </a:r>
            <a:r>
              <a:rPr lang="de-DE" dirty="0" smtClean="0">
                <a:sym typeface="Wingdings" panose="05000000000000000000" pitchFamily="2" charset="2"/>
              </a:rPr>
              <a:t>==NN“</a:t>
            </a:r>
          </a:p>
          <a:p>
            <a:pPr marL="0" indent="0">
              <a:buNone/>
            </a:pPr>
            <a:r>
              <a:rPr lang="de-DE" dirty="0" smtClean="0">
                <a:sym typeface="Wingdings" panose="05000000000000000000" pitchFamily="2" charset="2"/>
              </a:rPr>
              <a:t> RUTA ist eine sehr einfache Methode, regelbasierte Skripte zu entwickeln</a:t>
            </a:r>
            <a:br>
              <a:rPr lang="de-DE" dirty="0" smtClean="0">
                <a:sym typeface="Wingdings" panose="05000000000000000000" pitchFamily="2" charset="2"/>
              </a:rPr>
            </a:br>
            <a:r>
              <a:rPr lang="de-DE" dirty="0" smtClean="0">
                <a:sym typeface="Wingdings" panose="05000000000000000000" pitchFamily="2" charset="2"/>
              </a:rPr>
              <a:t>ATHEN kann bei der Entwicklung unterstützen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61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Generelle Annotation in ATHEN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4591" y="3676601"/>
            <a:ext cx="2486025" cy="428625"/>
          </a:xfrm>
          <a:prstGeom prst="rect">
            <a:avLst/>
          </a:prstGeom>
        </p:spPr>
      </p:pic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820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5836" y="1880980"/>
            <a:ext cx="9472346" cy="2087563"/>
          </a:xfrm>
        </p:spPr>
        <p:txBody>
          <a:bodyPr>
            <a:noAutofit/>
          </a:bodyPr>
          <a:lstStyle/>
          <a:p>
            <a:r>
              <a:rPr lang="de-DE" sz="4800" dirty="0">
                <a:latin typeface="+mn-lt"/>
              </a:rPr>
              <a:t>ATHEN </a:t>
            </a:r>
            <a:r>
              <a:rPr lang="de-DE" sz="4800" dirty="0" smtClean="0">
                <a:latin typeface="+mn-lt"/>
              </a:rPr>
              <a:t>in </a:t>
            </a:r>
            <a:r>
              <a:rPr lang="de-DE" sz="4800" dirty="0" err="1" smtClean="0">
                <a:latin typeface="+mn-lt"/>
              </a:rPr>
              <a:t>Kallimachos</a:t>
            </a:r>
            <a:endParaRPr lang="de-DE" sz="48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88345" y="4555432"/>
            <a:ext cx="8287328" cy="538395"/>
          </a:xfrm>
        </p:spPr>
        <p:txBody>
          <a:bodyPr anchor="ctr">
            <a:normAutofit/>
          </a:bodyPr>
          <a:lstStyle/>
          <a:p>
            <a:r>
              <a:rPr lang="de-DE" sz="3200" dirty="0" smtClean="0"/>
              <a:t>Markus Krug</a:t>
            </a:r>
            <a:endParaRPr lang="de-DE" sz="3200" baseline="30000" dirty="0"/>
          </a:p>
        </p:txBody>
      </p:sp>
      <p:sp>
        <p:nvSpPr>
          <p:cNvPr id="4" name="Rectangle 3"/>
          <p:cNvSpPr/>
          <p:nvPr/>
        </p:nvSpPr>
        <p:spPr>
          <a:xfrm>
            <a:off x="2088345" y="5093827"/>
            <a:ext cx="8287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dirty="0" smtClean="0"/>
              <a:t>Lehrstuhl </a:t>
            </a:r>
            <a:r>
              <a:rPr lang="de-DE" sz="2000" dirty="0"/>
              <a:t>für Künstliche Intelligenz und Angewandte Informatik</a:t>
            </a:r>
            <a:br>
              <a:rPr lang="de-DE" sz="2000" dirty="0"/>
            </a:br>
            <a:r>
              <a:rPr lang="de-DE" sz="2000" dirty="0"/>
              <a:t>Universität </a:t>
            </a:r>
            <a:r>
              <a:rPr lang="de-DE" sz="2000" dirty="0" smtClean="0"/>
              <a:t>Würzburg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11807" y="6408752"/>
            <a:ext cx="1240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27.02.2017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43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dirty="0" smtClean="0"/>
              <a:t>ATHEN allgemein 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ATHEN IO (Wie bekomme ich Daten in ATHEN und welche?)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Generelles Annotieren mit ATHEN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>
                <a:solidFill>
                  <a:srgbClr val="00B050"/>
                </a:solidFill>
              </a:rPr>
              <a:t>ATHEN in </a:t>
            </a:r>
            <a:r>
              <a:rPr lang="de-DE" dirty="0" err="1" smtClean="0">
                <a:solidFill>
                  <a:srgbClr val="00B050"/>
                </a:solidFill>
              </a:rPr>
              <a:t>Kallimachos</a:t>
            </a:r>
            <a:endParaRPr lang="de-DE" dirty="0" smtClean="0">
              <a:solidFill>
                <a:srgbClr val="00B050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de-DE" dirty="0" smtClean="0"/>
              <a:t>Figurenreferenzen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dirty="0" err="1" smtClean="0"/>
              <a:t>Koreferenzen</a:t>
            </a:r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r>
              <a:rPr lang="de-DE" dirty="0" smtClean="0"/>
              <a:t>Direkte Reden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dirty="0" smtClean="0"/>
              <a:t>Relationen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smtClean="0"/>
              <a:t>Mittagspause</a:t>
            </a:r>
          </a:p>
          <a:p>
            <a:pPr marL="457200" indent="-457200">
              <a:buFont typeface="+mj-lt"/>
              <a:buAutoNum type="arabicPeriod"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63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Workshop-Agenda</a:t>
            </a:r>
            <a:endParaRPr lang="de-DE" dirty="0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068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64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ATHEN in </a:t>
            </a:r>
            <a:r>
              <a:rPr lang="de-DE" dirty="0" err="1" smtClean="0"/>
              <a:t>Kallimachos</a:t>
            </a:r>
            <a:endParaRPr lang="de-DE" dirty="0"/>
          </a:p>
        </p:txBody>
      </p:sp>
      <p:sp>
        <p:nvSpPr>
          <p:cNvPr id="12" name="Rectangle 1"/>
          <p:cNvSpPr txBox="1">
            <a:spLocks noChangeArrowheads="1"/>
          </p:cNvSpPr>
          <p:nvPr/>
        </p:nvSpPr>
        <p:spPr>
          <a:xfrm>
            <a:off x="756047" y="2348400"/>
            <a:ext cx="8568531" cy="162043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dirty="0" smtClean="0">
                <a:solidFill>
                  <a:schemeClr val="tx1"/>
                </a:solidFill>
              </a:rPr>
              <a:t>Figurenerkennung in Romanen</a:t>
            </a:r>
            <a:endParaRPr lang="de-DE" altLang="de-DE" sz="4850" dirty="0">
              <a:solidFill>
                <a:schemeClr val="tx1"/>
              </a:solidFill>
            </a:endParaRPr>
          </a:p>
        </p:txBody>
      </p:sp>
      <p:sp>
        <p:nvSpPr>
          <p:cNvPr id="1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999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65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ATHEN in </a:t>
            </a:r>
            <a:r>
              <a:rPr lang="de-DE" dirty="0" err="1" smtClean="0"/>
              <a:t>Kallimachos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726590" y="1115138"/>
            <a:ext cx="9074150" cy="4987925"/>
          </a:xfrm>
        </p:spPr>
        <p:txBody>
          <a:bodyPr/>
          <a:lstStyle/>
          <a:p>
            <a:r>
              <a:rPr lang="de-DE" sz="2800" dirty="0" smtClean="0"/>
              <a:t>Entwicklung einer End-</a:t>
            </a:r>
            <a:r>
              <a:rPr lang="de-DE" sz="2800" dirty="0" err="1" smtClean="0"/>
              <a:t>To</a:t>
            </a:r>
            <a:r>
              <a:rPr lang="de-DE" sz="2800" dirty="0" smtClean="0"/>
              <a:t>-End Pipeline:</a:t>
            </a:r>
          </a:p>
          <a:p>
            <a:pPr lvl="1"/>
            <a:r>
              <a:rPr lang="de-DE" sz="2400" b="1" u="sng" dirty="0" smtClean="0"/>
              <a:t>Eingabe</a:t>
            </a:r>
            <a:r>
              <a:rPr lang="de-DE" sz="2400" dirty="0" smtClean="0"/>
              <a:t>: </a:t>
            </a:r>
            <a:r>
              <a:rPr lang="de-DE" sz="2400" dirty="0" err="1" smtClean="0"/>
              <a:t>Plain</a:t>
            </a:r>
            <a:r>
              <a:rPr lang="de-DE" sz="2400" dirty="0" smtClean="0"/>
              <a:t>-Text bzw. TEI-XML</a:t>
            </a:r>
          </a:p>
          <a:p>
            <a:pPr lvl="1"/>
            <a:r>
              <a:rPr lang="de-DE" sz="2400" dirty="0" smtClean="0"/>
              <a:t>Anwendung einer NLP-Pipeline</a:t>
            </a:r>
          </a:p>
          <a:p>
            <a:pPr lvl="1"/>
            <a:r>
              <a:rPr lang="de-DE" sz="2400" b="1" u="sng" dirty="0" smtClean="0"/>
              <a:t>Ausgabe</a:t>
            </a:r>
            <a:r>
              <a:rPr lang="de-DE" sz="2400" dirty="0" smtClean="0"/>
              <a:t>: Dokumente, angereichert mit :</a:t>
            </a:r>
          </a:p>
          <a:p>
            <a:pPr lvl="3"/>
            <a:r>
              <a:rPr lang="de-DE" sz="1800" dirty="0" smtClean="0"/>
              <a:t>Erwähnungen von Figuren</a:t>
            </a:r>
          </a:p>
          <a:p>
            <a:pPr lvl="3"/>
            <a:r>
              <a:rPr lang="de-DE" sz="1800" dirty="0" smtClean="0"/>
              <a:t>Direkte Reden und deren Sprecher/Angesprochenen</a:t>
            </a:r>
          </a:p>
          <a:p>
            <a:pPr lvl="3"/>
            <a:r>
              <a:rPr lang="de-DE" sz="1800" dirty="0" err="1" smtClean="0"/>
              <a:t>Koreferenz</a:t>
            </a:r>
            <a:r>
              <a:rPr lang="de-DE" sz="1800" dirty="0" smtClean="0"/>
              <a:t> unter den Erwähnungen</a:t>
            </a:r>
          </a:p>
          <a:p>
            <a:pPr lvl="3"/>
            <a:r>
              <a:rPr lang="de-DE" sz="1800" dirty="0" smtClean="0"/>
              <a:t>Relationen zwischen den Entitäten</a:t>
            </a:r>
          </a:p>
          <a:p>
            <a:pPr lvl="3"/>
            <a:r>
              <a:rPr lang="de-DE" sz="1800" dirty="0" smtClean="0"/>
              <a:t>Attribute der Entitäten</a:t>
            </a:r>
          </a:p>
          <a:p>
            <a:pPr lvl="1"/>
            <a:r>
              <a:rPr lang="de-DE" sz="2400" dirty="0" smtClean="0"/>
              <a:t>Aus diesen Daten:</a:t>
            </a:r>
          </a:p>
          <a:p>
            <a:pPr lvl="2"/>
            <a:r>
              <a:rPr lang="de-DE" sz="2000" dirty="0" smtClean="0"/>
              <a:t>Entwicklung von Figurennetzwerken</a:t>
            </a:r>
          </a:p>
          <a:p>
            <a:pPr lvl="2"/>
            <a:r>
              <a:rPr lang="de-DE" sz="2000" dirty="0" smtClean="0"/>
              <a:t>Steckbriefe der Entitäten</a:t>
            </a:r>
          </a:p>
          <a:p>
            <a:pPr marL="1512888" lvl="3" indent="0">
              <a:buNone/>
            </a:pP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                 </a:t>
            </a:r>
          </a:p>
        </p:txBody>
      </p:sp>
      <p:pic>
        <p:nvPicPr>
          <p:cNvPr id="7" name="Picture 10" descr="C:\Users\Isabella\Dropbox\Kallimachos\Figurenkonstellation\test\testFigures\Spitteler,-Carl_Imago.txt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9" t="11008" r="16144" b="22070"/>
          <a:stretch/>
        </p:blipFill>
        <p:spPr bwMode="auto">
          <a:xfrm>
            <a:off x="7127771" y="3376809"/>
            <a:ext cx="2448272" cy="217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908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66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ATHEN in </a:t>
            </a:r>
            <a:r>
              <a:rPr lang="de-DE" dirty="0" err="1" smtClean="0"/>
              <a:t>Kallimachos</a:t>
            </a:r>
            <a:r>
              <a:rPr lang="de-DE" dirty="0" smtClean="0"/>
              <a:t> -Daten</a:t>
            </a:r>
            <a:endParaRPr lang="de-DE" dirty="0"/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1012286" y="1422716"/>
            <a:ext cx="9074150" cy="41202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Es standen zur Verfügung:</a:t>
            </a:r>
          </a:p>
          <a:p>
            <a:pPr marL="1017588" lvl="1" indent="-514350">
              <a:buFont typeface="+mj-lt"/>
              <a:buAutoNum type="arabicPeriod"/>
            </a:pPr>
            <a:r>
              <a:rPr lang="de-DE" dirty="0" smtClean="0"/>
              <a:t>Ein Kernkorpus (</a:t>
            </a:r>
            <a:r>
              <a:rPr lang="de-DE" dirty="0" err="1" smtClean="0"/>
              <a:t>TextGrid</a:t>
            </a:r>
            <a:r>
              <a:rPr lang="de-DE" dirty="0" smtClean="0"/>
              <a:t>)</a:t>
            </a:r>
          </a:p>
          <a:p>
            <a:pPr marL="1458913" lvl="2" indent="-514350"/>
            <a:r>
              <a:rPr lang="de-DE" dirty="0" smtClean="0"/>
              <a:t>Ca. 450 (teilweise normalisierte) Romane in </a:t>
            </a:r>
            <a:r>
              <a:rPr lang="de-DE" dirty="0" err="1" smtClean="0"/>
              <a:t>Tei</a:t>
            </a:r>
            <a:r>
              <a:rPr lang="de-DE" dirty="0" smtClean="0"/>
              <a:t>-Format</a:t>
            </a:r>
          </a:p>
          <a:p>
            <a:pPr marL="1017588" lvl="1" indent="-514350">
              <a:buFont typeface="+mj-lt"/>
              <a:buAutoNum type="arabicPeriod"/>
            </a:pPr>
            <a:r>
              <a:rPr lang="de-DE" dirty="0" smtClean="0"/>
              <a:t>Romane von Projekt Gutenberg, etc.</a:t>
            </a:r>
          </a:p>
          <a:p>
            <a:pPr marL="1458913" lvl="2" indent="-514350"/>
            <a:r>
              <a:rPr lang="de-DE" dirty="0" smtClean="0"/>
              <a:t>Ca. 1700 vollständige Romane, als „.</a:t>
            </a:r>
            <a:r>
              <a:rPr lang="de-DE" dirty="0" err="1" smtClean="0"/>
              <a:t>txt</a:t>
            </a:r>
            <a:r>
              <a:rPr lang="de-DE" dirty="0" smtClean="0"/>
              <a:t>“</a:t>
            </a:r>
          </a:p>
          <a:p>
            <a:pPr marL="577850" indent="-514350"/>
            <a:endParaRPr lang="de-DE" dirty="0" smtClean="0"/>
          </a:p>
          <a:p>
            <a:pPr marL="520700" indent="-457200"/>
            <a:r>
              <a:rPr lang="de-DE" dirty="0" smtClean="0"/>
              <a:t>Keine annotierten Daten dieser Domäne(n)</a:t>
            </a:r>
            <a:br>
              <a:rPr lang="de-DE" dirty="0" smtClean="0"/>
            </a:br>
            <a:r>
              <a:rPr lang="de-DE" dirty="0" smtClean="0"/>
              <a:t>                  </a:t>
            </a:r>
            <a:endParaRPr lang="de-DE" dirty="0" smtClean="0"/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822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67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ATHEN in </a:t>
            </a:r>
            <a:r>
              <a:rPr lang="de-DE" dirty="0" err="1" smtClean="0"/>
              <a:t>Kallimachos</a:t>
            </a:r>
            <a:r>
              <a:rPr lang="de-DE" dirty="0" smtClean="0"/>
              <a:t> -Datenvorverarbeitung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838200" y="1422716"/>
            <a:ext cx="9074150" cy="4167379"/>
          </a:xfrm>
        </p:spPr>
        <p:txBody>
          <a:bodyPr/>
          <a:lstStyle/>
          <a:p>
            <a:r>
              <a:rPr lang="de-DE" sz="2800" dirty="0" smtClean="0"/>
              <a:t>Es gibt eine Vielzahl bestehender NLP Komponenten</a:t>
            </a:r>
          </a:p>
          <a:p>
            <a:r>
              <a:rPr lang="de-DE" sz="2800" dirty="0" smtClean="0"/>
              <a:t>Mit empirischen Tests haben wir uns für folgende Komponenten entschieden:</a:t>
            </a:r>
          </a:p>
          <a:p>
            <a:pPr lvl="1"/>
            <a:r>
              <a:rPr lang="de-DE" dirty="0" err="1" smtClean="0"/>
              <a:t>Tokenisierung</a:t>
            </a:r>
            <a:r>
              <a:rPr lang="de-DE" dirty="0" smtClean="0"/>
              <a:t>/</a:t>
            </a:r>
            <a:r>
              <a:rPr lang="de-DE" dirty="0" err="1" smtClean="0"/>
              <a:t>Satzendenerkennung</a:t>
            </a:r>
            <a:r>
              <a:rPr lang="de-DE" dirty="0" smtClean="0"/>
              <a:t>: Apache </a:t>
            </a:r>
            <a:r>
              <a:rPr lang="de-DE" dirty="0" err="1" smtClean="0"/>
              <a:t>OpenNLP</a:t>
            </a:r>
            <a:endParaRPr lang="de-DE" dirty="0" smtClean="0"/>
          </a:p>
          <a:p>
            <a:pPr lvl="2"/>
            <a:r>
              <a:rPr lang="de-DE" dirty="0" smtClean="0"/>
              <a:t>Leicht Nachkorrigiert mit Heuristiken</a:t>
            </a:r>
          </a:p>
          <a:p>
            <a:pPr lvl="1"/>
            <a:r>
              <a:rPr lang="de-DE" dirty="0" smtClean="0"/>
              <a:t>POS-</a:t>
            </a:r>
            <a:r>
              <a:rPr lang="de-DE" dirty="0" err="1" smtClean="0"/>
              <a:t>Tagging</a:t>
            </a:r>
            <a:r>
              <a:rPr lang="de-DE" dirty="0" smtClean="0"/>
              <a:t>: </a:t>
            </a:r>
            <a:r>
              <a:rPr lang="de-DE" dirty="0" err="1" smtClean="0"/>
              <a:t>TreeTagger</a:t>
            </a:r>
            <a:endParaRPr lang="de-DE" dirty="0" smtClean="0"/>
          </a:p>
          <a:p>
            <a:pPr lvl="1"/>
            <a:r>
              <a:rPr lang="de-DE" dirty="0" err="1" smtClean="0"/>
              <a:t>Chunking</a:t>
            </a:r>
            <a:r>
              <a:rPr lang="de-DE" dirty="0" smtClean="0"/>
              <a:t>: </a:t>
            </a:r>
            <a:r>
              <a:rPr lang="de-DE" dirty="0" err="1" smtClean="0"/>
              <a:t>TreeTagger</a:t>
            </a:r>
            <a:endParaRPr lang="de-DE" dirty="0" smtClean="0"/>
          </a:p>
          <a:p>
            <a:pPr lvl="1"/>
            <a:r>
              <a:rPr lang="de-DE" dirty="0" smtClean="0"/>
              <a:t>Lemmatisierung: </a:t>
            </a:r>
            <a:r>
              <a:rPr lang="de-DE" dirty="0" err="1" smtClean="0"/>
              <a:t>TreeTagger</a:t>
            </a:r>
            <a:r>
              <a:rPr lang="de-DE" dirty="0" smtClean="0"/>
              <a:t>                  </a:t>
            </a:r>
          </a:p>
        </p:txBody>
      </p:sp>
      <p:sp>
        <p:nvSpPr>
          <p:cNvPr id="7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44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68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ATHEN in </a:t>
            </a:r>
            <a:r>
              <a:rPr lang="de-DE" dirty="0" err="1" smtClean="0"/>
              <a:t>Kallimachos</a:t>
            </a:r>
            <a:r>
              <a:rPr lang="de-DE" dirty="0" smtClean="0"/>
              <a:t> -Datenvorverarbeitung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965151" y="1422717"/>
            <a:ext cx="9074150" cy="4337060"/>
          </a:xfrm>
        </p:spPr>
        <p:txBody>
          <a:bodyPr>
            <a:normAutofit fontScale="92500" lnSpcReduction="10000"/>
          </a:bodyPr>
          <a:lstStyle/>
          <a:p>
            <a:r>
              <a:rPr lang="de-DE" sz="2800" dirty="0" smtClean="0"/>
              <a:t>Es gibt eine Vielzahl bestehender NLP Komponenten</a:t>
            </a:r>
          </a:p>
          <a:p>
            <a:r>
              <a:rPr lang="de-DE" sz="2800" dirty="0" smtClean="0"/>
              <a:t>Mit empirischen Tests haben wir uns für folgende Komponenten entschieden:</a:t>
            </a:r>
          </a:p>
          <a:p>
            <a:pPr lvl="1"/>
            <a:r>
              <a:rPr lang="de-DE" sz="2300" dirty="0" smtClean="0"/>
              <a:t>Morphologie:</a:t>
            </a:r>
          </a:p>
          <a:p>
            <a:pPr lvl="2"/>
            <a:r>
              <a:rPr lang="de-DE" dirty="0" smtClean="0"/>
              <a:t>SMOR</a:t>
            </a:r>
          </a:p>
          <a:p>
            <a:pPr lvl="2"/>
            <a:r>
              <a:rPr lang="de-DE" dirty="0" smtClean="0"/>
              <a:t>MATE-Tools</a:t>
            </a:r>
          </a:p>
          <a:p>
            <a:pPr lvl="2"/>
            <a:r>
              <a:rPr lang="de-DE" dirty="0" smtClean="0"/>
              <a:t>Eigene Komponente, trainiert auf TIGER Korpus</a:t>
            </a:r>
          </a:p>
          <a:p>
            <a:pPr lvl="2"/>
            <a:r>
              <a:rPr lang="de-DE" dirty="0" err="1" smtClean="0"/>
              <a:t>RFTagger</a:t>
            </a:r>
            <a:endParaRPr lang="de-DE" dirty="0" smtClean="0"/>
          </a:p>
          <a:p>
            <a:pPr lvl="1"/>
            <a:r>
              <a:rPr lang="de-DE" dirty="0" smtClean="0"/>
              <a:t>Konstituenten-Parser:</a:t>
            </a:r>
          </a:p>
          <a:p>
            <a:pPr lvl="2"/>
            <a:r>
              <a:rPr lang="de-DE" dirty="0" smtClean="0"/>
              <a:t>Berkeley-Parser</a:t>
            </a:r>
          </a:p>
          <a:p>
            <a:pPr lvl="1"/>
            <a:r>
              <a:rPr lang="de-DE" dirty="0"/>
              <a:t>Dependenz-Parser:</a:t>
            </a:r>
          </a:p>
          <a:p>
            <a:pPr lvl="2"/>
            <a:r>
              <a:rPr lang="de-DE" dirty="0"/>
              <a:t>MATE-Parser	</a:t>
            </a:r>
            <a:endParaRPr lang="de-DE" dirty="0" smtClean="0"/>
          </a:p>
          <a:p>
            <a:r>
              <a:rPr lang="de-DE" dirty="0" smtClean="0">
                <a:sym typeface="Wingdings" panose="05000000000000000000" pitchFamily="2" charset="2"/>
              </a:rPr>
              <a:t>Anwendung dieser Komponenten mittels Apache UIMA</a:t>
            </a:r>
            <a:r>
              <a:rPr lang="de-DE" dirty="0" smtClean="0"/>
              <a:t>       </a:t>
            </a:r>
            <a:endParaRPr lang="de-DE" dirty="0" smtClean="0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234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26206"/>
            <a:ext cx="6288464" cy="4322598"/>
          </a:xfrm>
        </p:spPr>
        <p:txBody>
          <a:bodyPr>
            <a:normAutofit/>
          </a:bodyPr>
          <a:lstStyle/>
          <a:p>
            <a:r>
              <a:rPr lang="de-DE" dirty="0" smtClean="0"/>
              <a:t>Die meisten heutigen Algorithmen sind Datengetrieben</a:t>
            </a:r>
          </a:p>
          <a:p>
            <a:pPr lvl="1"/>
            <a:r>
              <a:rPr lang="de-DE" dirty="0" smtClean="0"/>
              <a:t>Maschinelles Lernen benötigt ausgezeichnete Daten zum Training</a:t>
            </a:r>
          </a:p>
          <a:p>
            <a:pPr lvl="1"/>
            <a:r>
              <a:rPr lang="de-DE" dirty="0" smtClean="0"/>
              <a:t>Alle Verfahren benötigen diese Daten zur Evaluation</a:t>
            </a:r>
          </a:p>
          <a:p>
            <a:r>
              <a:rPr lang="de-DE" dirty="0" smtClean="0"/>
              <a:t>Maximale Flexibilität für unsere </a:t>
            </a:r>
            <a:r>
              <a:rPr lang="de-DE" dirty="0" err="1" smtClean="0"/>
              <a:t>Use</a:t>
            </a:r>
            <a:r>
              <a:rPr lang="de-DE" dirty="0" smtClean="0"/>
              <a:t>-Cases</a:t>
            </a:r>
          </a:p>
          <a:p>
            <a:pPr lvl="1"/>
            <a:r>
              <a:rPr lang="de-DE" dirty="0" smtClean="0"/>
              <a:t>Annotation von Figuren und deren </a:t>
            </a:r>
            <a:r>
              <a:rPr lang="de-DE" dirty="0" err="1" smtClean="0"/>
              <a:t>Kor</a:t>
            </a:r>
            <a:r>
              <a:rPr lang="de-DE" dirty="0" err="1" smtClean="0"/>
              <a:t>eferenzen</a:t>
            </a:r>
            <a:endParaRPr lang="de-DE" dirty="0" smtClean="0"/>
          </a:p>
          <a:p>
            <a:pPr lvl="1"/>
            <a:r>
              <a:rPr lang="de-DE" dirty="0" smtClean="0"/>
              <a:t>Annotation von direkten Reden</a:t>
            </a:r>
          </a:p>
          <a:p>
            <a:pPr lvl="1"/>
            <a:r>
              <a:rPr lang="de-DE" dirty="0" smtClean="0"/>
              <a:t>Annotation von Relationen</a:t>
            </a:r>
          </a:p>
          <a:p>
            <a:r>
              <a:rPr lang="de-DE" dirty="0" smtClean="0"/>
              <a:t>Skalierbarkeit auf Romangröße</a:t>
            </a:r>
          </a:p>
          <a:p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marL="0" indent="0">
              <a:buNone/>
            </a:pPr>
            <a:endParaRPr lang="de-DE" sz="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1.Motivation 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898" y="1800520"/>
            <a:ext cx="5219102" cy="3405728"/>
          </a:xfrm>
          <a:prstGeom prst="rect">
            <a:avLst/>
          </a:prstGeom>
        </p:spPr>
      </p:pic>
      <p:sp>
        <p:nvSpPr>
          <p:cNvPr id="7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160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69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ATHEN in </a:t>
            </a:r>
            <a:r>
              <a:rPr lang="de-DE" dirty="0" err="1" smtClean="0"/>
              <a:t>Kallimachos</a:t>
            </a:r>
            <a:r>
              <a:rPr lang="de-DE" dirty="0" smtClean="0"/>
              <a:t> –Entwicklung der Komponenten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Gegeben sind 450 Romane des Kernkorpus</a:t>
            </a:r>
          </a:p>
          <a:p>
            <a:endParaRPr lang="de-DE" dirty="0" smtClean="0"/>
          </a:p>
          <a:p>
            <a:r>
              <a:rPr lang="de-DE" b="1" u="sng" dirty="0" smtClean="0"/>
              <a:t>Ziel</a:t>
            </a:r>
            <a:r>
              <a:rPr lang="de-DE" dirty="0" smtClean="0"/>
              <a:t>: Entwicklung eines automatischen Verfahrens zur Erkennung von </a:t>
            </a:r>
            <a:r>
              <a:rPr lang="de-DE" dirty="0" smtClean="0"/>
              <a:t>Erwähnungen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 smtClean="0">
                <a:sym typeface="Wingdings" panose="05000000000000000000" pitchFamily="2" charset="2"/>
              </a:rPr>
              <a:t> Da semiautomatische Verfahren und bestehende Komponenten nicht zufriedenstellend waren, haben wir uns entschlossen eine neue Ressource zu entwickeln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                 </a:t>
            </a:r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032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70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ATHEN in </a:t>
            </a:r>
            <a:r>
              <a:rPr lang="de-DE" dirty="0" err="1" smtClean="0"/>
              <a:t>Kallimachos</a:t>
            </a:r>
            <a:r>
              <a:rPr lang="de-DE" dirty="0" smtClean="0"/>
              <a:t> –Entwicklung der Komponenten</a:t>
            </a:r>
            <a:endParaRPr lang="de-DE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838200" y="1422716"/>
            <a:ext cx="9074150" cy="4987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Was sind Figurenreferenzen: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Namen:</a:t>
            </a:r>
          </a:p>
          <a:p>
            <a:pPr marL="514350" indent="-514350">
              <a:buFont typeface="+mj-lt"/>
              <a:buAutoNum type="arabicPeriod"/>
            </a:pPr>
            <a:endParaRPr lang="de-DE" dirty="0" smtClean="0"/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Appellative</a:t>
            </a:r>
          </a:p>
          <a:p>
            <a:pPr marL="514350" indent="-514350">
              <a:buFont typeface="+mj-lt"/>
              <a:buAutoNum type="arabicPeriod"/>
            </a:pPr>
            <a:endParaRPr lang="de-DE" dirty="0" smtClean="0"/>
          </a:p>
          <a:p>
            <a:pPr marL="514350" indent="-514350">
              <a:buFont typeface="+mj-lt"/>
              <a:buAutoNum type="arabicPeriod"/>
            </a:pPr>
            <a:r>
              <a:rPr lang="de-DE" dirty="0" smtClean="0"/>
              <a:t>Pronomen</a:t>
            </a:r>
            <a:br>
              <a:rPr lang="de-DE" dirty="0" smtClean="0"/>
            </a:br>
            <a:r>
              <a:rPr lang="de-DE" dirty="0" smtClean="0"/>
              <a:t>                  </a:t>
            </a:r>
            <a:endParaRPr lang="de-DE" dirty="0" smtClean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307" y="1422716"/>
            <a:ext cx="6082144" cy="127514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307" y="3022630"/>
            <a:ext cx="5772509" cy="123758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307" y="4404608"/>
            <a:ext cx="5482778" cy="1146024"/>
          </a:xfrm>
          <a:prstGeom prst="rect">
            <a:avLst/>
          </a:prstGeom>
        </p:spPr>
      </p:pic>
      <p:sp>
        <p:nvSpPr>
          <p:cNvPr id="1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156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71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ATHEN in </a:t>
            </a:r>
            <a:r>
              <a:rPr lang="de-DE" dirty="0" err="1" smtClean="0"/>
              <a:t>Kallimachos</a:t>
            </a:r>
            <a:r>
              <a:rPr lang="de-DE" dirty="0" smtClean="0"/>
              <a:t> –Entwicklung der Komponenten</a:t>
            </a:r>
            <a:endParaRPr lang="de-DE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838200" y="1422716"/>
            <a:ext cx="9074150" cy="4987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Gemeinsame Annotation der Figurenreferenzen und deren </a:t>
            </a:r>
            <a:r>
              <a:rPr lang="de-DE" dirty="0" err="1" smtClean="0"/>
              <a:t>Koreferenzen</a:t>
            </a:r>
            <a:r>
              <a:rPr lang="de-DE" dirty="0" smtClean="0"/>
              <a:t> in einem speziellen View „</a:t>
            </a:r>
            <a:r>
              <a:rPr lang="de-DE" dirty="0" err="1" smtClean="0"/>
              <a:t>CoreferenceView</a:t>
            </a:r>
            <a:r>
              <a:rPr lang="de-DE" dirty="0" smtClean="0"/>
              <a:t>“</a:t>
            </a:r>
          </a:p>
          <a:p>
            <a:endParaRPr lang="de-DE" dirty="0"/>
          </a:p>
          <a:p>
            <a:r>
              <a:rPr lang="de-DE" dirty="0" smtClean="0"/>
              <a:t>Idee des Workflows: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dirty="0" smtClean="0"/>
              <a:t>Annotiere die Dokumente vor (innerhalb/außerhalb von ATHEN)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dirty="0" smtClean="0"/>
              <a:t>Berichtige die Automatischen Annotationen 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dirty="0" smtClean="0"/>
              <a:t>Entwickle mittels dieser Daten eine neue Komponente</a:t>
            </a:r>
            <a:br>
              <a:rPr lang="de-DE" dirty="0" smtClean="0"/>
            </a:br>
            <a:r>
              <a:rPr lang="de-DE" dirty="0" smtClean="0"/>
              <a:t>                  </a:t>
            </a:r>
            <a:endParaRPr lang="de-DE" dirty="0" smtClean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3998" y="1319056"/>
            <a:ext cx="3028950" cy="3705225"/>
          </a:xfrm>
          <a:prstGeom prst="rect">
            <a:avLst/>
          </a:prstGeom>
        </p:spPr>
      </p:pic>
      <p:sp>
        <p:nvSpPr>
          <p:cNvPr id="1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128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199" y="1447801"/>
            <a:ext cx="7438535" cy="4322598"/>
          </a:xfrm>
        </p:spPr>
        <p:txBody>
          <a:bodyPr/>
          <a:lstStyle/>
          <a:p>
            <a:r>
              <a:rPr lang="de-DE" dirty="0" smtClean="0"/>
              <a:t>Der View benötigt gewisse Vorkonfiguration:</a:t>
            </a:r>
          </a:p>
          <a:p>
            <a:pPr lvl="1"/>
            <a:r>
              <a:rPr lang="de-DE" dirty="0" smtClean="0"/>
              <a:t>Klicken Sie auf „</a:t>
            </a:r>
            <a:r>
              <a:rPr lang="de-DE" dirty="0" err="1" smtClean="0"/>
              <a:t>Preferences</a:t>
            </a:r>
            <a:r>
              <a:rPr lang="de-DE" dirty="0" smtClean="0"/>
              <a:t>-&gt; </a:t>
            </a:r>
            <a:r>
              <a:rPr lang="de-DE" dirty="0" err="1" smtClean="0"/>
              <a:t>CorefView</a:t>
            </a:r>
            <a:r>
              <a:rPr lang="de-DE" dirty="0" smtClean="0"/>
              <a:t> </a:t>
            </a:r>
            <a:r>
              <a:rPr lang="de-DE" dirty="0" err="1" smtClean="0"/>
              <a:t>Preferences</a:t>
            </a:r>
            <a:r>
              <a:rPr lang="de-DE" dirty="0" smtClean="0"/>
              <a:t>“</a:t>
            </a:r>
          </a:p>
          <a:p>
            <a:pPr lvl="1"/>
            <a:r>
              <a:rPr lang="de-DE" dirty="0" smtClean="0"/>
              <a:t>Wählen Sie „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Built</a:t>
            </a:r>
            <a:r>
              <a:rPr lang="de-DE" dirty="0" smtClean="0"/>
              <a:t>-In </a:t>
            </a:r>
            <a:r>
              <a:rPr lang="de-DE" dirty="0" err="1" smtClean="0"/>
              <a:t>Configuration</a:t>
            </a:r>
            <a:r>
              <a:rPr lang="de-DE" dirty="0" smtClean="0"/>
              <a:t>“ und bestätigen Sie mit OK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72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ATHEN in </a:t>
            </a:r>
            <a:r>
              <a:rPr lang="de-DE" dirty="0" err="1" smtClean="0"/>
              <a:t>Kallimachos</a:t>
            </a:r>
            <a:r>
              <a:rPr lang="de-DE" dirty="0" smtClean="0"/>
              <a:t> -</a:t>
            </a:r>
            <a:r>
              <a:rPr lang="de-DE" dirty="0" err="1" smtClean="0"/>
              <a:t>CoreferenceView</a:t>
            </a:r>
            <a:endParaRPr lang="de-DE" dirty="0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137" y="2631060"/>
            <a:ext cx="4657725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4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199" y="1447801"/>
            <a:ext cx="7438535" cy="4322598"/>
          </a:xfrm>
        </p:spPr>
        <p:txBody>
          <a:bodyPr/>
          <a:lstStyle/>
          <a:p>
            <a:r>
              <a:rPr lang="de-DE" dirty="0" smtClean="0"/>
              <a:t>Wechseln Sie nun in den </a:t>
            </a:r>
            <a:r>
              <a:rPr lang="de-DE" dirty="0" err="1" smtClean="0"/>
              <a:t>CoreferenceView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Dieser besteht im Kern aus 3 Komponenten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dirty="0" smtClean="0"/>
              <a:t>Annotation</a:t>
            </a:r>
          </a:p>
          <a:p>
            <a:pPr marL="914400" lvl="1" indent="-457200">
              <a:buFont typeface="+mj-lt"/>
              <a:buAutoNum type="arabicPeriod"/>
            </a:pPr>
            <a:endParaRPr lang="de-DE" dirty="0"/>
          </a:p>
          <a:p>
            <a:pPr marL="914400" lvl="1" indent="-457200">
              <a:buFont typeface="+mj-lt"/>
              <a:buAutoNum type="arabicPeriod"/>
            </a:pPr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r>
              <a:rPr lang="de-DE" dirty="0" smtClean="0"/>
              <a:t>Generelle Einstellungen und Filter </a:t>
            </a:r>
          </a:p>
          <a:p>
            <a:pPr marL="914400" lvl="1" indent="-457200">
              <a:buFont typeface="+mj-lt"/>
              <a:buAutoNum type="arabicPeriod"/>
            </a:pPr>
            <a:endParaRPr lang="de-DE" dirty="0"/>
          </a:p>
          <a:p>
            <a:pPr marL="914400" lvl="1" indent="-457200">
              <a:buFont typeface="+mj-lt"/>
              <a:buAutoNum type="arabicPeriod"/>
            </a:pPr>
            <a:r>
              <a:rPr lang="de-DE" dirty="0" smtClean="0"/>
              <a:t>View auf die Entitäten des Dokumentes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73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ATHEN in </a:t>
            </a:r>
            <a:r>
              <a:rPr lang="de-DE" dirty="0" err="1" smtClean="0"/>
              <a:t>Kallimachos</a:t>
            </a:r>
            <a:r>
              <a:rPr lang="de-DE" dirty="0" smtClean="0"/>
              <a:t> -</a:t>
            </a:r>
            <a:r>
              <a:rPr lang="de-DE" dirty="0" err="1" smtClean="0"/>
              <a:t>CoreferenceView</a:t>
            </a:r>
            <a:endParaRPr lang="de-DE" dirty="0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2111" y="1530776"/>
            <a:ext cx="1819275" cy="666750"/>
          </a:xfrm>
          <a:prstGeom prst="rect">
            <a:avLst/>
          </a:prstGeom>
        </p:spPr>
      </p:pic>
      <p:cxnSp>
        <p:nvCxnSpPr>
          <p:cNvPr id="9" name="Gerade Verbindung mit Pfeil 8"/>
          <p:cNvCxnSpPr/>
          <p:nvPr/>
        </p:nvCxnSpPr>
        <p:spPr>
          <a:xfrm>
            <a:off x="6485641" y="1649691"/>
            <a:ext cx="2073897" cy="1036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9184" y="2733241"/>
            <a:ext cx="2906816" cy="103748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111" y="3596216"/>
            <a:ext cx="2743200" cy="55245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5111" y="4207057"/>
            <a:ext cx="3019425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199" y="1447801"/>
            <a:ext cx="10634222" cy="4322598"/>
          </a:xfrm>
        </p:spPr>
        <p:txBody>
          <a:bodyPr/>
          <a:lstStyle/>
          <a:p>
            <a:r>
              <a:rPr lang="de-DE" dirty="0" smtClean="0"/>
              <a:t>Löschen Sie durch Klick auf „Delete </a:t>
            </a:r>
            <a:r>
              <a:rPr lang="de-DE" dirty="0" err="1" smtClean="0"/>
              <a:t>Handled</a:t>
            </a:r>
            <a:r>
              <a:rPr lang="de-DE" dirty="0" smtClean="0"/>
              <a:t>“ alle schon bearbeiteten Annotationen</a:t>
            </a:r>
          </a:p>
          <a:p>
            <a:r>
              <a:rPr lang="de-DE" dirty="0" smtClean="0"/>
              <a:t>Markieren Sie eine bereits existierende Figurenreferenz mit dem Cursor</a:t>
            </a:r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Bestätigen Sie diese mit dem Knopf „</a:t>
            </a:r>
            <a:r>
              <a:rPr lang="de-DE" dirty="0" err="1" smtClean="0"/>
              <a:t>Is</a:t>
            </a:r>
            <a:r>
              <a:rPr lang="de-DE" dirty="0" smtClean="0"/>
              <a:t> Entity“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74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ATHEN in </a:t>
            </a:r>
            <a:r>
              <a:rPr lang="de-DE" dirty="0" err="1" smtClean="0"/>
              <a:t>Kallimachos</a:t>
            </a:r>
            <a:r>
              <a:rPr lang="de-DE" dirty="0" smtClean="0"/>
              <a:t> -</a:t>
            </a:r>
            <a:r>
              <a:rPr lang="de-DE" dirty="0" err="1" smtClean="0"/>
              <a:t>CoreferenceView</a:t>
            </a:r>
            <a:endParaRPr lang="de-DE" dirty="0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3998" y="2727391"/>
            <a:ext cx="981075" cy="78105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998" y="4129706"/>
            <a:ext cx="857250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6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199" y="1447801"/>
            <a:ext cx="10634222" cy="4322598"/>
          </a:xfrm>
        </p:spPr>
        <p:txBody>
          <a:bodyPr>
            <a:normAutofit/>
          </a:bodyPr>
          <a:lstStyle/>
          <a:p>
            <a:r>
              <a:rPr lang="de-DE" dirty="0" smtClean="0"/>
              <a:t>Erzeugen Sie eine falsche Annotation durch Markieren von Text und dem Klick auf „New Entity“</a:t>
            </a:r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Löschen Sie diese anschließend wieder mit dem Knopf „Delete Entity“</a:t>
            </a:r>
          </a:p>
          <a:p>
            <a:r>
              <a:rPr lang="de-DE" dirty="0" smtClean="0"/>
              <a:t>Navigieren Sie im </a:t>
            </a:r>
            <a:r>
              <a:rPr lang="de-DE" dirty="0" err="1" smtClean="0"/>
              <a:t>CoreferenceView</a:t>
            </a:r>
            <a:r>
              <a:rPr lang="de-DE" dirty="0" smtClean="0"/>
              <a:t> zu der Tabelle und deaktivieren Sie das Häkchen bei „Show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handled</a:t>
            </a:r>
            <a:r>
              <a:rPr lang="de-DE" dirty="0" smtClean="0"/>
              <a:t>“</a:t>
            </a:r>
          </a:p>
          <a:p>
            <a:endParaRPr lang="de-DE" dirty="0"/>
          </a:p>
          <a:p>
            <a:r>
              <a:rPr lang="de-DE" dirty="0" smtClean="0"/>
              <a:t>Setzen sie außerdem den Haken bei „</a:t>
            </a:r>
            <a:r>
              <a:rPr lang="de-DE" dirty="0" err="1" smtClean="0"/>
              <a:t>Use</a:t>
            </a:r>
            <a:r>
              <a:rPr lang="de-DE" dirty="0" smtClean="0"/>
              <a:t> ID Filter“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75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ATHEN in </a:t>
            </a:r>
            <a:r>
              <a:rPr lang="de-DE" dirty="0" err="1" smtClean="0"/>
              <a:t>Kallimachos</a:t>
            </a:r>
            <a:r>
              <a:rPr lang="de-DE" dirty="0" smtClean="0"/>
              <a:t> -</a:t>
            </a:r>
            <a:r>
              <a:rPr lang="de-DE" dirty="0" err="1" smtClean="0"/>
              <a:t>CoreferenceView</a:t>
            </a:r>
            <a:endParaRPr lang="de-DE" dirty="0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867" y="1893658"/>
            <a:ext cx="1095375" cy="67627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760" y="4034623"/>
            <a:ext cx="1552575" cy="46672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6575" y="4869435"/>
            <a:ext cx="107632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0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199" y="1447801"/>
            <a:ext cx="10634222" cy="4322598"/>
          </a:xfrm>
        </p:spPr>
        <p:txBody>
          <a:bodyPr>
            <a:normAutofit/>
          </a:bodyPr>
          <a:lstStyle/>
          <a:p>
            <a:r>
              <a:rPr lang="de-DE" dirty="0" smtClean="0"/>
              <a:t>Sortieren Sie die Tabelle mit einem Klick auf „</a:t>
            </a:r>
            <a:r>
              <a:rPr lang="de-DE" dirty="0" err="1" smtClean="0"/>
              <a:t>Freq</a:t>
            </a:r>
            <a:r>
              <a:rPr lang="de-DE" dirty="0" smtClean="0"/>
              <a:t>.“ nach der Häufigkeit der Entitäten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Markieren Sie eine beliebige Figurenreferenz im Editor</a:t>
            </a:r>
          </a:p>
          <a:p>
            <a:r>
              <a:rPr lang="de-DE" dirty="0" smtClean="0"/>
              <a:t>Und klicken Sie doppelt auf eine Zeile der Tabelle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76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ATHEN in </a:t>
            </a:r>
            <a:r>
              <a:rPr lang="de-DE" dirty="0" err="1" smtClean="0"/>
              <a:t>Kallimachos</a:t>
            </a:r>
            <a:r>
              <a:rPr lang="de-DE" dirty="0" smtClean="0"/>
              <a:t> -</a:t>
            </a:r>
            <a:r>
              <a:rPr lang="de-DE" dirty="0" err="1" smtClean="0"/>
              <a:t>CoreferenceView</a:t>
            </a:r>
            <a:endParaRPr lang="de-DE" dirty="0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853" y="1948992"/>
            <a:ext cx="3505200" cy="18288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4024" y="3737729"/>
            <a:ext cx="752475" cy="5334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8363" y="4711201"/>
            <a:ext cx="704850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1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199" y="1447801"/>
            <a:ext cx="10634222" cy="4322598"/>
          </a:xfrm>
        </p:spPr>
        <p:txBody>
          <a:bodyPr>
            <a:normAutofit/>
          </a:bodyPr>
          <a:lstStyle/>
          <a:p>
            <a:r>
              <a:rPr lang="de-DE" dirty="0" smtClean="0"/>
              <a:t>Sie können in der Tabelle nun für die Entitäten folgendes wählen: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dirty="0" smtClean="0"/>
              <a:t>Geschlecht (männlich, weiblich, </a:t>
            </a:r>
            <a:r>
              <a:rPr lang="de-DE" dirty="0" err="1" smtClean="0"/>
              <a:t>neutrum</a:t>
            </a:r>
            <a:r>
              <a:rPr lang="de-DE" dirty="0" smtClean="0"/>
              <a:t>, „Apache Helikopter“ ist in Arbeit) 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dirty="0" smtClean="0"/>
              <a:t>Numerus (</a:t>
            </a:r>
            <a:r>
              <a:rPr lang="de-DE" dirty="0" err="1" smtClean="0"/>
              <a:t>singular</a:t>
            </a:r>
            <a:r>
              <a:rPr lang="de-DE" dirty="0" smtClean="0"/>
              <a:t> und plural)</a:t>
            </a:r>
          </a:p>
          <a:p>
            <a:endParaRPr lang="de-DE" dirty="0"/>
          </a:p>
          <a:p>
            <a:r>
              <a:rPr lang="de-DE" dirty="0" smtClean="0"/>
              <a:t>Und für jede einzelne Referenz zusätzlich einen Typen</a:t>
            </a:r>
          </a:p>
          <a:p>
            <a:endParaRPr lang="de-DE" dirty="0"/>
          </a:p>
          <a:p>
            <a:r>
              <a:rPr lang="de-DE" dirty="0" smtClean="0"/>
              <a:t>Genaue Beschreibung hier:</a:t>
            </a:r>
          </a:p>
          <a:p>
            <a:r>
              <a:rPr lang="de-DE" dirty="0">
                <a:hlinkClick r:id="rId2"/>
              </a:rPr>
              <a:t>https://</a:t>
            </a:r>
            <a:r>
              <a:rPr lang="de-DE" dirty="0" smtClean="0">
                <a:hlinkClick r:id="rId2"/>
              </a:rPr>
              <a:t>gitlab2.informatik.uni-wuerzburg.de/kallimachos/Athen/blob/master/de.uniwue.mk.athen/releng/de.uniwue.mk.athen.docu/CorefView.md</a:t>
            </a:r>
            <a:r>
              <a:rPr lang="de-DE" dirty="0" smtClean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77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ATHEN in </a:t>
            </a:r>
            <a:r>
              <a:rPr lang="de-DE" dirty="0" err="1" smtClean="0"/>
              <a:t>Kallimachos</a:t>
            </a:r>
            <a:r>
              <a:rPr lang="de-DE" dirty="0" smtClean="0"/>
              <a:t> -</a:t>
            </a:r>
            <a:r>
              <a:rPr lang="de-DE" dirty="0" err="1" smtClean="0"/>
              <a:t>CoreferenceView</a:t>
            </a:r>
            <a:endParaRPr lang="de-DE" dirty="0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463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199" y="1447801"/>
            <a:ext cx="8475483" cy="4322598"/>
          </a:xfrm>
        </p:spPr>
        <p:txBody>
          <a:bodyPr/>
          <a:lstStyle/>
          <a:p>
            <a:r>
              <a:rPr lang="de-DE" dirty="0" smtClean="0"/>
              <a:t>Annotation von direkter Rede, sowie Sprecher und Angesprochene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Mit ATHEN wurden ca. 2000 direkte Reden damit versehen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78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ATHEN in </a:t>
            </a:r>
            <a:r>
              <a:rPr lang="de-DE" dirty="0" err="1" smtClean="0"/>
              <a:t>Kallimachos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312" y="2412950"/>
            <a:ext cx="9477375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5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Annotation von DROC</a:t>
            </a:r>
          </a:p>
          <a:p>
            <a:pPr lvl="1"/>
            <a:r>
              <a:rPr lang="de-DE" dirty="0" smtClean="0"/>
              <a:t>390.000 Tokens aus 90 Romanfragmenten annotiert mit:</a:t>
            </a:r>
          </a:p>
          <a:p>
            <a:pPr lvl="2"/>
            <a:r>
              <a:rPr lang="de-DE" dirty="0" smtClean="0"/>
              <a:t>Figurenreferenzen und deren </a:t>
            </a:r>
            <a:r>
              <a:rPr lang="de-DE" dirty="0" err="1" smtClean="0"/>
              <a:t>Koreferenz</a:t>
            </a:r>
            <a:r>
              <a:rPr lang="de-DE" dirty="0" smtClean="0"/>
              <a:t> (53.000)</a:t>
            </a:r>
          </a:p>
          <a:p>
            <a:pPr lvl="2"/>
            <a:r>
              <a:rPr lang="de-DE" dirty="0" smtClean="0"/>
              <a:t>Direkten Reden und deren Sprechern und Angesprochenen (&gt;2.000)</a:t>
            </a:r>
          </a:p>
          <a:p>
            <a:r>
              <a:rPr lang="de-DE" dirty="0" smtClean="0"/>
              <a:t>Annotation von Interaktionen (ca. 7.000)</a:t>
            </a:r>
          </a:p>
          <a:p>
            <a:r>
              <a:rPr lang="de-DE" dirty="0" smtClean="0"/>
              <a:t>Annotation von Nominal und Präpositionalphrasen (ca. 2000 Sätze)</a:t>
            </a:r>
          </a:p>
          <a:p>
            <a:r>
              <a:rPr lang="de-DE" dirty="0" smtClean="0"/>
              <a:t>Annotation von Relationen (ca. 200 Zusammenfassungen + ca. 2000 Sätze aus Romanen)</a:t>
            </a:r>
          </a:p>
          <a:p>
            <a:r>
              <a:rPr lang="de-DE" dirty="0" smtClean="0"/>
              <a:t>Annotation von direkten Reden in der </a:t>
            </a:r>
            <a:r>
              <a:rPr lang="de-DE" dirty="0" err="1" smtClean="0"/>
              <a:t>CLiGS</a:t>
            </a:r>
            <a:r>
              <a:rPr lang="de-DE" dirty="0" smtClean="0"/>
              <a:t>-Gruppe</a:t>
            </a:r>
          </a:p>
          <a:p>
            <a:r>
              <a:rPr lang="de-DE" dirty="0" smtClean="0"/>
              <a:t>Außerdem: Annotation für medizinische Informationsextraktion</a:t>
            </a:r>
          </a:p>
          <a:p>
            <a:pPr lvl="1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1.Anwendung von ATHEN in </a:t>
            </a:r>
            <a:r>
              <a:rPr lang="de-DE" dirty="0" err="1" smtClean="0"/>
              <a:t>Kallimachos</a:t>
            </a:r>
            <a:endParaRPr lang="de-DE" dirty="0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39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199" y="1447801"/>
            <a:ext cx="10634222" cy="4322598"/>
          </a:xfrm>
        </p:spPr>
        <p:txBody>
          <a:bodyPr>
            <a:normAutofit/>
          </a:bodyPr>
          <a:lstStyle/>
          <a:p>
            <a:r>
              <a:rPr lang="de-DE" dirty="0" smtClean="0"/>
              <a:t>Wechseln Sie in den „</a:t>
            </a:r>
            <a:r>
              <a:rPr lang="de-DE" dirty="0" err="1" smtClean="0"/>
              <a:t>DSAnnotatingView</a:t>
            </a:r>
            <a:r>
              <a:rPr lang="de-DE" dirty="0" smtClean="0"/>
              <a:t>“</a:t>
            </a:r>
          </a:p>
          <a:p>
            <a:endParaRPr lang="de-DE" dirty="0" smtClean="0"/>
          </a:p>
          <a:p>
            <a:r>
              <a:rPr lang="de-DE" dirty="0" smtClean="0"/>
              <a:t>Markieren Sie eine Textpassage im Editor und klicken Sie „New </a:t>
            </a:r>
            <a:r>
              <a:rPr lang="de-DE" dirty="0" err="1" smtClean="0"/>
              <a:t>Direct</a:t>
            </a:r>
            <a:r>
              <a:rPr lang="de-DE" dirty="0" smtClean="0"/>
              <a:t> Speech“</a:t>
            </a:r>
          </a:p>
          <a:p>
            <a:endParaRPr lang="de-DE" dirty="0"/>
          </a:p>
          <a:p>
            <a:r>
              <a:rPr lang="de-DE" dirty="0" smtClean="0"/>
              <a:t>Markieren Sie Teile dieser direkten Rede und darüber hinaus auch den Kontext und klicken Sie auf „New </a:t>
            </a:r>
            <a:r>
              <a:rPr lang="de-DE" dirty="0" err="1" smtClean="0"/>
              <a:t>Context</a:t>
            </a:r>
            <a:r>
              <a:rPr lang="de-DE" dirty="0" smtClean="0"/>
              <a:t>“</a:t>
            </a:r>
          </a:p>
          <a:p>
            <a:endParaRPr lang="de-DE" dirty="0"/>
          </a:p>
          <a:p>
            <a:r>
              <a:rPr lang="de-DE" dirty="0" smtClean="0"/>
              <a:t>Markieren Sie wieder die direkte Rede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79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ATHEN in </a:t>
            </a:r>
            <a:r>
              <a:rPr lang="de-DE" dirty="0" err="1" smtClean="0"/>
              <a:t>Kallimachos</a:t>
            </a:r>
            <a:r>
              <a:rPr lang="de-DE" dirty="0" smtClean="0"/>
              <a:t> -</a:t>
            </a:r>
            <a:r>
              <a:rPr lang="de-DE" dirty="0" err="1" smtClean="0"/>
              <a:t>DirectSpeechView</a:t>
            </a:r>
            <a:endParaRPr lang="de-DE" dirty="0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246" y="1325253"/>
            <a:ext cx="2619375" cy="85725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562" y="2795244"/>
            <a:ext cx="3952875" cy="4191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4586" y="4016121"/>
            <a:ext cx="8401050" cy="47625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4586" y="5089990"/>
            <a:ext cx="8201025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48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199" y="1447801"/>
            <a:ext cx="10634222" cy="4322598"/>
          </a:xfrm>
        </p:spPr>
        <p:txBody>
          <a:bodyPr>
            <a:normAutofit/>
          </a:bodyPr>
          <a:lstStyle/>
          <a:p>
            <a:r>
              <a:rPr lang="de-DE" dirty="0" smtClean="0"/>
              <a:t>Klicken Sie in den gelben Kontext und setzen Sie „explicit“ als Kontextkategorie</a:t>
            </a:r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Klicken Sie in der Tabelle doppelt auf den Eintrag „Speaker“ der Zeile  „sie“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80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ATHEN in </a:t>
            </a:r>
            <a:r>
              <a:rPr lang="de-DE" dirty="0" err="1" smtClean="0"/>
              <a:t>Kallimachos</a:t>
            </a:r>
            <a:r>
              <a:rPr lang="de-DE" dirty="0" smtClean="0"/>
              <a:t> -</a:t>
            </a:r>
            <a:r>
              <a:rPr lang="de-DE" dirty="0" err="1" smtClean="0"/>
              <a:t>DirectSpeechView</a:t>
            </a:r>
            <a:endParaRPr lang="de-DE" dirty="0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31" y="1941438"/>
            <a:ext cx="8201025" cy="43815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834" y="1841271"/>
            <a:ext cx="3095625" cy="78105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922" y="3202631"/>
            <a:ext cx="3152775" cy="1114425"/>
          </a:xfrm>
          <a:prstGeom prst="rect">
            <a:avLst/>
          </a:prstGeom>
        </p:spPr>
      </p:pic>
      <p:sp>
        <p:nvSpPr>
          <p:cNvPr id="12" name="Ellipse 11"/>
          <p:cNvSpPr/>
          <p:nvPr/>
        </p:nvSpPr>
        <p:spPr>
          <a:xfrm>
            <a:off x="5986021" y="3572759"/>
            <a:ext cx="389090" cy="3487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749" y="4687184"/>
            <a:ext cx="6879568" cy="56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1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199" y="1447801"/>
            <a:ext cx="10634222" cy="4322598"/>
          </a:xfrm>
        </p:spPr>
        <p:txBody>
          <a:bodyPr>
            <a:normAutofit/>
          </a:bodyPr>
          <a:lstStyle/>
          <a:p>
            <a:r>
              <a:rPr lang="de-DE" dirty="0" smtClean="0"/>
              <a:t>Klicken Sie in der Tabelle doppelt auf den Eintrag „</a:t>
            </a:r>
            <a:r>
              <a:rPr lang="de-DE" dirty="0" err="1" smtClean="0"/>
              <a:t>SpokenTo</a:t>
            </a:r>
            <a:r>
              <a:rPr lang="de-DE" dirty="0" smtClean="0"/>
              <a:t>“ der Zeile  „Richard“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Löschen Sie den Sprecher und Angesprochenen mit „Delete Speaker“, „Delete </a:t>
            </a:r>
            <a:r>
              <a:rPr lang="de-DE" dirty="0" err="1" smtClean="0"/>
              <a:t>SpokenTo</a:t>
            </a:r>
            <a:r>
              <a:rPr lang="de-DE" dirty="0" smtClean="0"/>
              <a:t>“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81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ATHEN in </a:t>
            </a:r>
            <a:r>
              <a:rPr lang="de-DE" dirty="0" err="1" smtClean="0"/>
              <a:t>Kallimachos</a:t>
            </a:r>
            <a:r>
              <a:rPr lang="de-DE" dirty="0" smtClean="0"/>
              <a:t> -</a:t>
            </a:r>
            <a:r>
              <a:rPr lang="de-DE" dirty="0" err="1" smtClean="0"/>
              <a:t>DirectSpeechView</a:t>
            </a:r>
            <a:endParaRPr lang="de-DE" dirty="0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4519612" y="1826318"/>
            <a:ext cx="3152775" cy="1114425"/>
            <a:chOff x="4578922" y="3202631"/>
            <a:chExt cx="3152775" cy="1114425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8922" y="3202631"/>
              <a:ext cx="3152775" cy="1114425"/>
            </a:xfrm>
            <a:prstGeom prst="rect">
              <a:avLst/>
            </a:prstGeom>
          </p:spPr>
        </p:pic>
        <p:sp>
          <p:nvSpPr>
            <p:cNvPr id="12" name="Ellipse 11"/>
            <p:cNvSpPr/>
            <p:nvPr/>
          </p:nvSpPr>
          <p:spPr>
            <a:xfrm>
              <a:off x="6551629" y="3411051"/>
              <a:ext cx="389090" cy="348792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814" y="3319260"/>
            <a:ext cx="506730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6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5836" y="1880980"/>
            <a:ext cx="9472346" cy="2087563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de-DE" sz="4800" dirty="0">
                <a:latin typeface="+mn-lt"/>
              </a:rPr>
              <a:t>ATHEN – </a:t>
            </a:r>
            <a:r>
              <a:rPr lang="de-DE" dirty="0"/>
              <a:t>Erstellen eines Schemas mit OWL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88345" y="4555432"/>
            <a:ext cx="8287328" cy="538395"/>
          </a:xfrm>
        </p:spPr>
        <p:txBody>
          <a:bodyPr anchor="ctr">
            <a:normAutofit/>
          </a:bodyPr>
          <a:lstStyle/>
          <a:p>
            <a:r>
              <a:rPr lang="de-DE" sz="3200" dirty="0" smtClean="0"/>
              <a:t>Markus Krug</a:t>
            </a:r>
            <a:endParaRPr lang="de-DE" sz="3200" baseline="30000" dirty="0"/>
          </a:p>
        </p:txBody>
      </p:sp>
      <p:sp>
        <p:nvSpPr>
          <p:cNvPr id="4" name="Rectangle 3"/>
          <p:cNvSpPr/>
          <p:nvPr/>
        </p:nvSpPr>
        <p:spPr>
          <a:xfrm>
            <a:off x="2088345" y="5093827"/>
            <a:ext cx="8287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dirty="0" smtClean="0"/>
              <a:t>Lehrstuhl </a:t>
            </a:r>
            <a:r>
              <a:rPr lang="de-DE" sz="2000" dirty="0"/>
              <a:t>für Künstliche Intelligenz und Angewandte Informatik</a:t>
            </a:r>
            <a:br>
              <a:rPr lang="de-DE" sz="2000" dirty="0"/>
            </a:br>
            <a:r>
              <a:rPr lang="de-DE" sz="2000" dirty="0"/>
              <a:t>Universität </a:t>
            </a:r>
            <a:r>
              <a:rPr lang="de-DE" sz="2000" dirty="0" smtClean="0"/>
              <a:t>Würzburg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11807" y="6408752"/>
            <a:ext cx="1240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2</a:t>
            </a:r>
            <a:r>
              <a:rPr lang="de-DE" dirty="0" smtClean="0"/>
              <a:t>7.02.2018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422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5"/>
            </a:pPr>
            <a:r>
              <a:rPr lang="de-DE" dirty="0" smtClean="0"/>
              <a:t>Mittagspause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de-DE" dirty="0" smtClean="0"/>
              <a:t>ATHEN für Redewiedergabe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de-DE" dirty="0" smtClean="0">
                <a:solidFill>
                  <a:srgbClr val="00B050"/>
                </a:solidFill>
              </a:rPr>
              <a:t>Erstellen eines Schemas mit OWL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de-DE" dirty="0" err="1" smtClean="0"/>
              <a:t>Preprocessing</a:t>
            </a:r>
            <a:r>
              <a:rPr lang="de-DE" dirty="0" smtClean="0"/>
              <a:t> mit ATHEN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de-DE" dirty="0" err="1" smtClean="0"/>
              <a:t>Goldstandardanalyzer</a:t>
            </a:r>
            <a:endParaRPr lang="de-DE" dirty="0" smtClean="0"/>
          </a:p>
          <a:p>
            <a:pPr marL="457200" indent="-457200">
              <a:buFont typeface="+mj-lt"/>
              <a:buAutoNum type="arabicPeriod" startAt="5"/>
            </a:pPr>
            <a:r>
              <a:rPr lang="de-DE" dirty="0"/>
              <a:t>Erweiterbarkeit</a:t>
            </a:r>
            <a:endParaRPr lang="de-DE" dirty="0" smtClean="0"/>
          </a:p>
          <a:p>
            <a:pPr marL="457200" indent="-457200">
              <a:buFont typeface="+mj-lt"/>
              <a:buAutoNum type="arabicPeriod" startAt="5"/>
            </a:pPr>
            <a:r>
              <a:rPr lang="de-DE" dirty="0" err="1" smtClean="0"/>
              <a:t>WebATHEN</a:t>
            </a:r>
            <a:endParaRPr lang="de-DE" dirty="0" smtClean="0"/>
          </a:p>
          <a:p>
            <a:pPr marL="457200" indent="-457200">
              <a:buFont typeface="+mj-lt"/>
              <a:buAutoNum type="arabicPeriod" startAt="5"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83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Workshop-Agenda</a:t>
            </a:r>
            <a:endParaRPr lang="de-DE" dirty="0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518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OWL („Web </a:t>
            </a:r>
            <a:r>
              <a:rPr lang="de-DE" dirty="0" err="1" smtClean="0"/>
              <a:t>Ontology</a:t>
            </a:r>
            <a:r>
              <a:rPr lang="de-DE" dirty="0" smtClean="0"/>
              <a:t> Language“) ist ein Standard des Webs für die Modellierung von </a:t>
            </a:r>
            <a:r>
              <a:rPr lang="de-DE" dirty="0" err="1" smtClean="0"/>
              <a:t>Ontologien</a:t>
            </a:r>
            <a:endParaRPr lang="de-DE" dirty="0" smtClean="0"/>
          </a:p>
          <a:p>
            <a:r>
              <a:rPr lang="de-DE" dirty="0" smtClean="0"/>
              <a:t>ATHEN besitzt die Möglichkeit Teile von OWL in einer konformen Ontologie zu modellieren.</a:t>
            </a:r>
          </a:p>
          <a:p>
            <a:endParaRPr lang="de-DE" dirty="0"/>
          </a:p>
          <a:p>
            <a:r>
              <a:rPr lang="de-DE" dirty="0" smtClean="0"/>
              <a:t>Was bringt das? 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84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Erstellen eines Schemas mit </a:t>
            </a:r>
            <a:r>
              <a:rPr lang="de-DE" dirty="0" smtClean="0">
                <a:solidFill>
                  <a:schemeClr val="tx1"/>
                </a:solidFill>
              </a:rPr>
              <a:t>OWL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460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200" y="1447801"/>
            <a:ext cx="6373305" cy="4322598"/>
          </a:xfrm>
        </p:spPr>
        <p:txBody>
          <a:bodyPr>
            <a:normAutofit lnSpcReduction="10000"/>
          </a:bodyPr>
          <a:lstStyle/>
          <a:p>
            <a:r>
              <a:rPr lang="de-DE" dirty="0" smtClean="0"/>
              <a:t>Im Kern besteht OWL aus 2 Hierarchien: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DE" dirty="0" smtClean="0"/>
              <a:t>Einer Hierarchie von Klassen</a:t>
            </a:r>
          </a:p>
          <a:p>
            <a:pPr marL="914400" lvl="1" indent="-457200">
              <a:buFont typeface="+mj-lt"/>
              <a:buAutoNum type="arabicPeriod"/>
            </a:pPr>
            <a:endParaRPr lang="de-DE" dirty="0"/>
          </a:p>
          <a:p>
            <a:pPr marL="914400" lvl="1" indent="-457200">
              <a:buFont typeface="+mj-lt"/>
              <a:buAutoNum type="arabicPeriod"/>
            </a:pPr>
            <a:r>
              <a:rPr lang="de-DE" dirty="0" smtClean="0"/>
              <a:t>Einer Hierarchie von Relationen (Properties)</a:t>
            </a:r>
          </a:p>
          <a:p>
            <a:pPr marL="914400" lvl="1" indent="-457200">
              <a:buFont typeface="+mj-lt"/>
              <a:buAutoNum type="arabicPeriod"/>
            </a:pPr>
            <a:endParaRPr lang="de-DE" dirty="0"/>
          </a:p>
          <a:p>
            <a:pPr marL="914400" lvl="1" indent="-457200">
              <a:buFont typeface="+mj-lt"/>
              <a:buAutoNum type="arabicPeriod"/>
            </a:pPr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endParaRPr lang="de-DE" dirty="0"/>
          </a:p>
          <a:p>
            <a:pPr marL="914400" lvl="1" indent="-457200">
              <a:buFont typeface="+mj-lt"/>
              <a:buAutoNum type="arabicPeriod"/>
            </a:pPr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endParaRPr lang="de-DE" dirty="0"/>
          </a:p>
          <a:p>
            <a:pPr marL="914400" lvl="1" indent="-457200">
              <a:buFont typeface="+mj-lt"/>
              <a:buAutoNum type="arabicPeriod"/>
            </a:pPr>
            <a:endParaRPr lang="de-DE" dirty="0" smtClean="0"/>
          </a:p>
          <a:p>
            <a:pPr marL="914400" lvl="1" indent="-457200">
              <a:buFont typeface="+mj-lt"/>
              <a:buAutoNum type="arabicPeriod"/>
            </a:pPr>
            <a:endParaRPr lang="de-DE" dirty="0"/>
          </a:p>
          <a:p>
            <a:pPr marL="457200" lvl="1" indent="0">
              <a:buNone/>
            </a:pPr>
            <a:r>
              <a:rPr lang="de-DE" dirty="0" smtClean="0">
                <a:sym typeface="Wingdings" panose="05000000000000000000" pitchFamily="2" charset="2"/>
              </a:rPr>
              <a:t> Fast alle Annotationsschemata lassen sich auf eine Kombination von Klassen, und Relationen zwischen Klassen abbilden.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85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Erstellen eines Schemas mit </a:t>
            </a:r>
            <a:r>
              <a:rPr lang="de-DE" dirty="0" smtClean="0">
                <a:solidFill>
                  <a:schemeClr val="tx1"/>
                </a:solidFill>
              </a:rPr>
              <a:t>OWL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284" y="531022"/>
            <a:ext cx="2888516" cy="293173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/>
          <a:srcRect b="34769"/>
          <a:stretch/>
        </p:blipFill>
        <p:spPr>
          <a:xfrm>
            <a:off x="3467860" y="2723209"/>
            <a:ext cx="3319424" cy="206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199" y="1447801"/>
            <a:ext cx="10634222" cy="4322598"/>
          </a:xfrm>
        </p:spPr>
        <p:txBody>
          <a:bodyPr>
            <a:normAutofit lnSpcReduction="10000"/>
          </a:bodyPr>
          <a:lstStyle/>
          <a:p>
            <a:r>
              <a:rPr lang="de-DE" dirty="0" smtClean="0"/>
              <a:t>Wechseln Sie in den „</a:t>
            </a:r>
            <a:r>
              <a:rPr lang="de-DE" dirty="0" err="1" smtClean="0"/>
              <a:t>IEView</a:t>
            </a:r>
            <a:r>
              <a:rPr lang="de-DE" dirty="0" smtClean="0"/>
              <a:t>“</a:t>
            </a:r>
          </a:p>
          <a:p>
            <a:endParaRPr lang="de-DE" dirty="0"/>
          </a:p>
          <a:p>
            <a:r>
              <a:rPr lang="de-DE" dirty="0" smtClean="0"/>
              <a:t>Klicken Sie auf „Create </a:t>
            </a:r>
            <a:r>
              <a:rPr lang="de-DE" dirty="0" err="1" smtClean="0"/>
              <a:t>Terminology</a:t>
            </a:r>
            <a:r>
              <a:rPr lang="de-DE" dirty="0" smtClean="0"/>
              <a:t>“ und erstellen Sie eine Ontologie namens „Figuren“</a:t>
            </a:r>
          </a:p>
          <a:p>
            <a:r>
              <a:rPr lang="de-DE" dirty="0" smtClean="0"/>
              <a:t>Markieren Sie den Knoten „Thing“ und Klicken Sie auf „Add Child“</a:t>
            </a:r>
          </a:p>
          <a:p>
            <a:r>
              <a:rPr lang="de-DE" dirty="0" smtClean="0"/>
              <a:t>Benennen Sie die neue Klasse „Figurenreferenz“ und bestätigen Sie</a:t>
            </a:r>
          </a:p>
          <a:p>
            <a:r>
              <a:rPr lang="de-DE" dirty="0" smtClean="0"/>
              <a:t>Denken Sie sich einige weitere Klassen („Entitäten der Fiktiven Welt“)  und Subklassen aus</a:t>
            </a:r>
          </a:p>
          <a:p>
            <a:endParaRPr lang="de-DE" dirty="0" smtClean="0"/>
          </a:p>
          <a:p>
            <a:r>
              <a:rPr lang="de-DE" dirty="0" smtClean="0"/>
              <a:t>Markieren Sie Text im Editor und </a:t>
            </a:r>
            <a:r>
              <a:rPr lang="de-DE" dirty="0"/>
              <a:t>k</a:t>
            </a:r>
            <a:r>
              <a:rPr lang="de-DE" dirty="0" smtClean="0"/>
              <a:t>licken Sie doppelt auf die Klasse ihrer Wahl für die Annotation.</a:t>
            </a:r>
          </a:p>
          <a:p>
            <a:pPr marL="0" indent="0">
              <a:buNone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86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ATHEN in </a:t>
            </a:r>
            <a:r>
              <a:rPr lang="de-DE" dirty="0" err="1" smtClean="0"/>
              <a:t>Kallimachos</a:t>
            </a:r>
            <a:r>
              <a:rPr lang="de-DE" dirty="0" smtClean="0"/>
              <a:t> -</a:t>
            </a:r>
            <a:r>
              <a:rPr lang="de-DE" dirty="0" err="1" smtClean="0"/>
              <a:t>IEView</a:t>
            </a:r>
            <a:endParaRPr lang="de-DE" dirty="0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649" y="1118394"/>
            <a:ext cx="3638550" cy="86677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332" y="5278372"/>
            <a:ext cx="3409950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07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199" y="1447801"/>
            <a:ext cx="10634222" cy="4322598"/>
          </a:xfrm>
        </p:spPr>
        <p:txBody>
          <a:bodyPr>
            <a:normAutofit lnSpcReduction="10000"/>
          </a:bodyPr>
          <a:lstStyle/>
          <a:p>
            <a:r>
              <a:rPr lang="de-DE" dirty="0" smtClean="0"/>
              <a:t>Wechseln Sie in den „</a:t>
            </a:r>
            <a:r>
              <a:rPr lang="de-DE" dirty="0" err="1" smtClean="0"/>
              <a:t>IEView</a:t>
            </a:r>
            <a:r>
              <a:rPr lang="de-DE" dirty="0" smtClean="0"/>
              <a:t>“</a:t>
            </a:r>
          </a:p>
          <a:p>
            <a:endParaRPr lang="de-DE" dirty="0"/>
          </a:p>
          <a:p>
            <a:r>
              <a:rPr lang="de-DE" dirty="0" smtClean="0"/>
              <a:t>Klicken Sie auf „Create </a:t>
            </a:r>
            <a:r>
              <a:rPr lang="de-DE" dirty="0" err="1" smtClean="0"/>
              <a:t>Terminology</a:t>
            </a:r>
            <a:r>
              <a:rPr lang="de-DE" dirty="0" smtClean="0"/>
              <a:t>“ und erstellen Sie eine Ontologie namens „Figuren“</a:t>
            </a:r>
          </a:p>
          <a:p>
            <a:r>
              <a:rPr lang="de-DE" dirty="0" smtClean="0"/>
              <a:t>Markieren Sie den Knoten „Thing“ und Klicken Sie auf „Add Child“</a:t>
            </a:r>
          </a:p>
          <a:p>
            <a:r>
              <a:rPr lang="de-DE" dirty="0" smtClean="0"/>
              <a:t>Benennen Sie die neue Klasse „Figurenreferenz“ und bestätigen Sie</a:t>
            </a:r>
          </a:p>
          <a:p>
            <a:r>
              <a:rPr lang="de-DE" dirty="0" smtClean="0"/>
              <a:t>Denken Sie sich einige weitere Klassen („Entitäten der Fiktiven Welt“)  und Subklassen aus</a:t>
            </a:r>
          </a:p>
          <a:p>
            <a:endParaRPr lang="de-DE" dirty="0" smtClean="0"/>
          </a:p>
          <a:p>
            <a:r>
              <a:rPr lang="de-DE" dirty="0" smtClean="0"/>
              <a:t>Markieren Sie Text im Editor und </a:t>
            </a:r>
            <a:r>
              <a:rPr lang="de-DE" dirty="0"/>
              <a:t>k</a:t>
            </a:r>
            <a:r>
              <a:rPr lang="de-DE" dirty="0" smtClean="0"/>
              <a:t>licken Sie doppelt auf die Klasse ihrer Wahl für die Annotation.</a:t>
            </a:r>
          </a:p>
          <a:p>
            <a:pPr marL="0" indent="0">
              <a:buNone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87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ATHEN in </a:t>
            </a:r>
            <a:r>
              <a:rPr lang="de-DE" dirty="0" err="1" smtClean="0"/>
              <a:t>Kallimachos</a:t>
            </a:r>
            <a:r>
              <a:rPr lang="de-DE" dirty="0" smtClean="0"/>
              <a:t> -</a:t>
            </a:r>
            <a:r>
              <a:rPr lang="de-DE" dirty="0" err="1" smtClean="0"/>
              <a:t>IEView</a:t>
            </a:r>
            <a:endParaRPr lang="de-DE" dirty="0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649" y="1118394"/>
            <a:ext cx="3638550" cy="86677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332" y="5278372"/>
            <a:ext cx="3409950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5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199" y="1447801"/>
            <a:ext cx="7645925" cy="4322598"/>
          </a:xfrm>
        </p:spPr>
        <p:txBody>
          <a:bodyPr>
            <a:normAutofit/>
          </a:bodyPr>
          <a:lstStyle/>
          <a:p>
            <a:r>
              <a:rPr lang="de-DE" dirty="0" smtClean="0"/>
              <a:t>Erstellen Sie eine Relation „</a:t>
            </a:r>
            <a:r>
              <a:rPr lang="de-DE" dirty="0" err="1" smtClean="0"/>
              <a:t>istKoreferent</a:t>
            </a:r>
            <a:r>
              <a:rPr lang="de-DE" dirty="0" smtClean="0"/>
              <a:t>“ in der Properties </a:t>
            </a:r>
            <a:r>
              <a:rPr lang="de-DE" dirty="0" err="1" smtClean="0"/>
              <a:t>Hierarchy</a:t>
            </a:r>
            <a:endParaRPr lang="de-DE" dirty="0" smtClean="0"/>
          </a:p>
          <a:p>
            <a:r>
              <a:rPr lang="de-DE" dirty="0" smtClean="0"/>
              <a:t>Markieren Sie diese und drücken Sie „Enter“</a:t>
            </a:r>
          </a:p>
          <a:p>
            <a:r>
              <a:rPr lang="de-DE" dirty="0" smtClean="0"/>
              <a:t>Tragen Sie als Domain („von wo“) „Figurenreferenz“ und als Range („nach wo“) „Figurenreferenz“ ein</a:t>
            </a:r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Markieren Sie Text, der mindestens 2 Figurenreferenzen umfasst und doppelklicken Sie auf „</a:t>
            </a:r>
            <a:r>
              <a:rPr lang="de-DE" dirty="0" err="1" smtClean="0"/>
              <a:t>istKoreferent</a:t>
            </a:r>
            <a:r>
              <a:rPr lang="de-DE" dirty="0" smtClean="0"/>
              <a:t>“</a:t>
            </a:r>
          </a:p>
          <a:p>
            <a:r>
              <a:rPr lang="de-DE" dirty="0" smtClean="0"/>
              <a:t>Speichern Sie die Ontologie </a:t>
            </a:r>
          </a:p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88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ATHEN in </a:t>
            </a:r>
            <a:r>
              <a:rPr lang="de-DE" dirty="0" err="1" smtClean="0"/>
              <a:t>Kallimachos</a:t>
            </a:r>
            <a:r>
              <a:rPr lang="de-DE" dirty="0" smtClean="0"/>
              <a:t> -</a:t>
            </a:r>
            <a:r>
              <a:rPr lang="de-DE" dirty="0" err="1" smtClean="0"/>
              <a:t>IEView</a:t>
            </a:r>
            <a:endParaRPr lang="de-DE" dirty="0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1096" y="1325987"/>
            <a:ext cx="3924300" cy="107632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4566" y="3055139"/>
            <a:ext cx="4217709" cy="134306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1096" y="4858482"/>
            <a:ext cx="3419475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26206"/>
            <a:ext cx="5809090" cy="4322598"/>
          </a:xfrm>
        </p:spPr>
        <p:txBody>
          <a:bodyPr>
            <a:normAutofit/>
          </a:bodyPr>
          <a:lstStyle/>
          <a:p>
            <a:r>
              <a:rPr lang="de-DE" dirty="0" smtClean="0"/>
              <a:t>Die meisten heutigen Algorithmen sind Datengetrieben</a:t>
            </a:r>
          </a:p>
          <a:p>
            <a:pPr lvl="1"/>
            <a:r>
              <a:rPr lang="de-DE" dirty="0" smtClean="0"/>
              <a:t>Maschinelles Lernen benötigt ausgezeichnete Daten zum Training</a:t>
            </a:r>
          </a:p>
          <a:p>
            <a:pPr lvl="1"/>
            <a:r>
              <a:rPr lang="de-DE" dirty="0" smtClean="0"/>
              <a:t>Alle Verfahren benötigen diese Daten zur Evaluation</a:t>
            </a:r>
          </a:p>
          <a:p>
            <a:r>
              <a:rPr lang="de-DE" dirty="0" smtClean="0"/>
              <a:t>Eine Annotation in z.B. XML ist mühsam und Fehleranfällig</a:t>
            </a:r>
          </a:p>
          <a:p>
            <a:pPr lvl="1"/>
            <a:r>
              <a:rPr lang="de-DE" dirty="0" smtClean="0"/>
              <a:t>Annotation von Figurenreferenzen</a:t>
            </a:r>
          </a:p>
          <a:p>
            <a:pPr lvl="1"/>
            <a:r>
              <a:rPr lang="de-DE" dirty="0" smtClean="0"/>
              <a:t>Annotation von direkten Reden</a:t>
            </a:r>
          </a:p>
          <a:p>
            <a:pPr lvl="1"/>
            <a:r>
              <a:rPr lang="de-DE" dirty="0" smtClean="0"/>
              <a:t>Annotation von Relationen/Szenen</a:t>
            </a:r>
          </a:p>
          <a:p>
            <a:r>
              <a:rPr lang="de-DE" dirty="0" smtClean="0"/>
              <a:t>Skalierbarkeit auf Romangröße</a:t>
            </a:r>
          </a:p>
          <a:p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  <a:p>
            <a:pPr marL="0" indent="0">
              <a:buNone/>
            </a:pPr>
            <a:endParaRPr lang="de-DE" sz="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2.1.Use-Case: Figurenerkennung in Romanen</a:t>
            </a:r>
            <a:endParaRPr lang="de-DE" sz="2400" b="0" dirty="0">
              <a:solidFill>
                <a:schemeClr val="tx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93" b="41681"/>
          <a:stretch/>
        </p:blipFill>
        <p:spPr>
          <a:xfrm>
            <a:off x="0" y="1493933"/>
            <a:ext cx="12192000" cy="4341259"/>
          </a:xfrm>
          <a:prstGeom prst="rect">
            <a:avLst/>
          </a:prstGeom>
        </p:spPr>
      </p:pic>
      <p:sp>
        <p:nvSpPr>
          <p:cNvPr id="7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696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199" y="1447801"/>
            <a:ext cx="10515601" cy="4322598"/>
          </a:xfrm>
        </p:spPr>
        <p:txBody>
          <a:bodyPr>
            <a:normAutofit/>
          </a:bodyPr>
          <a:lstStyle/>
          <a:p>
            <a:r>
              <a:rPr lang="de-DE" dirty="0" smtClean="0"/>
              <a:t>Was nun?</a:t>
            </a:r>
          </a:p>
          <a:p>
            <a:r>
              <a:rPr lang="de-DE" dirty="0" smtClean="0"/>
              <a:t>Die Ontologie ist auf den ersten Blick eine Art „Schema“, bestehend aus Klassen und Relationen.</a:t>
            </a:r>
          </a:p>
          <a:p>
            <a:r>
              <a:rPr lang="de-DE" dirty="0" smtClean="0"/>
              <a:t>Auf einen Text angewendet, sind alle Annotationen „Instanzen dieser Klassen“ und können als solche in die Ontologie integriert werden</a:t>
            </a:r>
          </a:p>
          <a:p>
            <a:r>
              <a:rPr lang="de-DE" dirty="0" smtClean="0">
                <a:sym typeface="Wingdings" panose="05000000000000000000" pitchFamily="2" charset="2"/>
              </a:rPr>
              <a:t> Liefern Sie das gesamte Wissen eines Textes als eine .</a:t>
            </a:r>
            <a:r>
              <a:rPr lang="de-DE" dirty="0" err="1" smtClean="0">
                <a:sym typeface="Wingdings" panose="05000000000000000000" pitchFamily="2" charset="2"/>
              </a:rPr>
              <a:t>owl</a:t>
            </a:r>
            <a:r>
              <a:rPr lang="de-DE" dirty="0" smtClean="0">
                <a:sym typeface="Wingdings" panose="05000000000000000000" pitchFamily="2" charset="2"/>
              </a:rPr>
              <a:t> Ontologie aus!</a:t>
            </a:r>
          </a:p>
          <a:p>
            <a:endParaRPr lang="de-DE" dirty="0">
              <a:sym typeface="Wingdings" panose="05000000000000000000" pitchFamily="2" charset="2"/>
            </a:endParaRPr>
          </a:p>
          <a:p>
            <a:r>
              <a:rPr lang="de-DE" dirty="0" smtClean="0">
                <a:sym typeface="Wingdings" panose="05000000000000000000" pitchFamily="2" charset="2"/>
              </a:rPr>
              <a:t>Hinweis: Die Manipulation von OWL in Java mittels OWLAPI erfordert stundenlange Hingabe und die Einsicht, dass selbst das Setzen ein </a:t>
            </a:r>
            <a:r>
              <a:rPr lang="de-DE" dirty="0" err="1" smtClean="0">
                <a:sym typeface="Wingdings" panose="05000000000000000000" pitchFamily="2" charset="2"/>
              </a:rPr>
              <a:t>Boolschen</a:t>
            </a:r>
            <a:r>
              <a:rPr lang="de-DE" dirty="0" smtClean="0">
                <a:sym typeface="Wingdings" panose="05000000000000000000" pitchFamily="2" charset="2"/>
              </a:rPr>
              <a:t> Wertes ohne zugehörigen </a:t>
            </a:r>
            <a:r>
              <a:rPr lang="de-DE" dirty="0" err="1" smtClean="0">
                <a:sym typeface="Wingdings" panose="05000000000000000000" pitchFamily="2" charset="2"/>
              </a:rPr>
              <a:t>Testcase</a:t>
            </a:r>
            <a:r>
              <a:rPr lang="de-DE" dirty="0" smtClean="0">
                <a:sym typeface="Wingdings" panose="05000000000000000000" pitchFamily="2" charset="2"/>
              </a:rPr>
              <a:t> für den Laien nahezu unmöglich ist! 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89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ATHEN -</a:t>
            </a:r>
            <a:r>
              <a:rPr lang="de-DE" dirty="0" err="1" smtClean="0"/>
              <a:t>IEView</a:t>
            </a:r>
            <a:endParaRPr lang="de-DE" dirty="0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859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5"/>
            </a:pPr>
            <a:r>
              <a:rPr lang="de-DE" dirty="0" smtClean="0"/>
              <a:t>Mittagspause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de-DE" dirty="0" smtClean="0"/>
              <a:t>ATHEN für Redewiedergabe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de-DE" dirty="0" smtClean="0"/>
              <a:t>Erstellen eines Schemas mit OWL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de-DE" dirty="0" err="1" smtClean="0">
                <a:solidFill>
                  <a:srgbClr val="00B050"/>
                </a:solidFill>
              </a:rPr>
              <a:t>Preprocessing</a:t>
            </a:r>
            <a:r>
              <a:rPr lang="de-DE" dirty="0" smtClean="0">
                <a:solidFill>
                  <a:srgbClr val="00B050"/>
                </a:solidFill>
              </a:rPr>
              <a:t> mit ATHEN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de-DE" dirty="0" err="1" smtClean="0"/>
              <a:t>Goldstandardanalyzer</a:t>
            </a:r>
            <a:endParaRPr lang="de-DE" dirty="0" smtClean="0"/>
          </a:p>
          <a:p>
            <a:pPr marL="457200" indent="-457200">
              <a:buFont typeface="+mj-lt"/>
              <a:buAutoNum type="arabicPeriod" startAt="5"/>
            </a:pPr>
            <a:r>
              <a:rPr lang="de-DE" dirty="0"/>
              <a:t>Erweiterbarkeit </a:t>
            </a:r>
            <a:endParaRPr lang="de-DE" dirty="0" smtClean="0"/>
          </a:p>
          <a:p>
            <a:pPr marL="457200" indent="-457200">
              <a:buFont typeface="+mj-lt"/>
              <a:buAutoNum type="arabicPeriod" startAt="5"/>
            </a:pPr>
            <a:r>
              <a:rPr lang="de-DE" dirty="0" err="1" smtClean="0"/>
              <a:t>WebATHEN</a:t>
            </a:r>
            <a:endParaRPr lang="de-DE" dirty="0" smtClean="0"/>
          </a:p>
          <a:p>
            <a:pPr marL="457200" indent="-457200">
              <a:buFont typeface="+mj-lt"/>
              <a:buAutoNum type="arabicPeriod" startAt="5"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90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Workshop-Agenda</a:t>
            </a:r>
            <a:endParaRPr lang="de-DE" dirty="0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828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5836" y="1880980"/>
            <a:ext cx="9472346" cy="2087563"/>
          </a:xfrm>
        </p:spPr>
        <p:txBody>
          <a:bodyPr>
            <a:noAutofit/>
          </a:bodyPr>
          <a:lstStyle/>
          <a:p>
            <a:r>
              <a:rPr lang="de-DE" sz="4800" dirty="0">
                <a:latin typeface="+mn-lt"/>
              </a:rPr>
              <a:t>ATHEN – </a:t>
            </a:r>
            <a:r>
              <a:rPr lang="de-DE" sz="4800" dirty="0" err="1" smtClean="0">
                <a:latin typeface="+mn-lt"/>
              </a:rPr>
              <a:t>Preprocessing</a:t>
            </a:r>
            <a:endParaRPr lang="de-DE" sz="48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88345" y="4555432"/>
            <a:ext cx="8287328" cy="538395"/>
          </a:xfrm>
        </p:spPr>
        <p:txBody>
          <a:bodyPr anchor="ctr">
            <a:normAutofit/>
          </a:bodyPr>
          <a:lstStyle/>
          <a:p>
            <a:r>
              <a:rPr lang="de-DE" sz="3200" dirty="0" smtClean="0"/>
              <a:t>Markus Krug</a:t>
            </a:r>
            <a:endParaRPr lang="de-DE" sz="3200" baseline="30000" dirty="0"/>
          </a:p>
        </p:txBody>
      </p:sp>
      <p:sp>
        <p:nvSpPr>
          <p:cNvPr id="4" name="Rectangle 3"/>
          <p:cNvSpPr/>
          <p:nvPr/>
        </p:nvSpPr>
        <p:spPr>
          <a:xfrm>
            <a:off x="2088345" y="5093827"/>
            <a:ext cx="8287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dirty="0" smtClean="0"/>
              <a:t>Lehrstuhl </a:t>
            </a:r>
            <a:r>
              <a:rPr lang="de-DE" sz="2000" dirty="0"/>
              <a:t>für Künstliche Intelligenz und Angewandte Informatik</a:t>
            </a:r>
            <a:br>
              <a:rPr lang="de-DE" sz="2000" dirty="0"/>
            </a:br>
            <a:r>
              <a:rPr lang="de-DE" sz="2000" dirty="0"/>
              <a:t>Universität </a:t>
            </a:r>
            <a:r>
              <a:rPr lang="de-DE" sz="2000" dirty="0" smtClean="0"/>
              <a:t>Würzburg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11807" y="6408752"/>
            <a:ext cx="1240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27</a:t>
            </a:r>
            <a:r>
              <a:rPr lang="de-DE" dirty="0" smtClean="0"/>
              <a:t>.02.2018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515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199" y="1447801"/>
            <a:ext cx="10515601" cy="4322598"/>
          </a:xfrm>
        </p:spPr>
        <p:txBody>
          <a:bodyPr>
            <a:normAutofit/>
          </a:bodyPr>
          <a:lstStyle/>
          <a:p>
            <a:r>
              <a:rPr lang="de-DE" dirty="0" smtClean="0"/>
              <a:t>Da ATHEN im Kern auf Apache UIMA basiert, besteht die Möglichkeit, Apache UIMA „Analysis </a:t>
            </a:r>
            <a:r>
              <a:rPr lang="de-DE" dirty="0" err="1" smtClean="0"/>
              <a:t>Engines</a:t>
            </a:r>
            <a:r>
              <a:rPr lang="de-DE" dirty="0" smtClean="0"/>
              <a:t>“ auszuführen.</a:t>
            </a:r>
          </a:p>
          <a:p>
            <a:r>
              <a:rPr lang="de-DE" dirty="0" smtClean="0"/>
              <a:t>Diese Analysis </a:t>
            </a:r>
            <a:r>
              <a:rPr lang="de-DE" dirty="0" err="1" smtClean="0"/>
              <a:t>Engines</a:t>
            </a:r>
            <a:r>
              <a:rPr lang="de-DE" dirty="0" smtClean="0"/>
              <a:t> können zu einer Pipeline zusammen geschaltet werden</a:t>
            </a:r>
          </a:p>
          <a:p>
            <a:r>
              <a:rPr lang="de-DE" dirty="0" smtClean="0"/>
              <a:t>ATHEN hat ein Online Repository mit Analysis </a:t>
            </a:r>
            <a:r>
              <a:rPr lang="de-DE" dirty="0" err="1" smtClean="0"/>
              <a:t>Engines</a:t>
            </a:r>
            <a:r>
              <a:rPr lang="de-DE" dirty="0" smtClean="0"/>
              <a:t> in einer Form, mit der ATHEN klar kommt</a:t>
            </a:r>
          </a:p>
          <a:p>
            <a:pPr lvl="1"/>
            <a:r>
              <a:rPr lang="de-DE" dirty="0" smtClean="0"/>
              <a:t>Aktuell sind vorhanden:</a:t>
            </a:r>
          </a:p>
          <a:p>
            <a:pPr lvl="2"/>
            <a:r>
              <a:rPr lang="de-DE" dirty="0" err="1" smtClean="0"/>
              <a:t>Tokenizer</a:t>
            </a:r>
            <a:endParaRPr lang="de-DE" dirty="0" smtClean="0"/>
          </a:p>
          <a:p>
            <a:pPr lvl="2"/>
            <a:r>
              <a:rPr lang="de-DE" dirty="0" smtClean="0"/>
              <a:t>POS-</a:t>
            </a:r>
            <a:r>
              <a:rPr lang="de-DE" dirty="0" err="1" smtClean="0"/>
              <a:t>Tagger</a:t>
            </a:r>
            <a:endParaRPr lang="de-DE" dirty="0" smtClean="0"/>
          </a:p>
          <a:p>
            <a:pPr lvl="2"/>
            <a:r>
              <a:rPr lang="de-DE" dirty="0" err="1" smtClean="0"/>
              <a:t>Morphology</a:t>
            </a:r>
            <a:endParaRPr lang="de-DE" dirty="0" smtClean="0"/>
          </a:p>
          <a:p>
            <a:pPr lvl="2"/>
            <a:r>
              <a:rPr lang="de-DE" dirty="0" err="1" smtClean="0"/>
              <a:t>Lemmatizer</a:t>
            </a:r>
            <a:endParaRPr lang="de-DE" dirty="0" smtClean="0"/>
          </a:p>
          <a:p>
            <a:pPr lvl="2"/>
            <a:r>
              <a:rPr lang="de-DE" dirty="0" err="1" smtClean="0"/>
              <a:t>Dependency</a:t>
            </a:r>
            <a:r>
              <a:rPr lang="de-DE" dirty="0" smtClean="0"/>
              <a:t>-Parser</a:t>
            </a:r>
          </a:p>
          <a:p>
            <a:pPr lvl="2"/>
            <a:r>
              <a:rPr lang="de-DE" dirty="0" smtClean="0"/>
              <a:t>Figurenreferenzerkennung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92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ATHEN – </a:t>
            </a:r>
            <a:r>
              <a:rPr lang="de-DE" dirty="0" err="1" smtClean="0"/>
              <a:t>Preprocessing</a:t>
            </a:r>
            <a:r>
              <a:rPr lang="de-DE" dirty="0" smtClean="0"/>
              <a:t> mit </a:t>
            </a:r>
            <a:r>
              <a:rPr lang="de-DE" dirty="0" err="1" smtClean="0"/>
              <a:t>Nappi</a:t>
            </a:r>
            <a:endParaRPr lang="de-DE" dirty="0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034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199" y="1447801"/>
            <a:ext cx="10515601" cy="4322598"/>
          </a:xfrm>
        </p:spPr>
        <p:txBody>
          <a:bodyPr>
            <a:normAutofit/>
          </a:bodyPr>
          <a:lstStyle/>
          <a:p>
            <a:r>
              <a:rPr lang="de-DE" dirty="0" err="1" smtClean="0"/>
              <a:t>Nappi</a:t>
            </a:r>
            <a:r>
              <a:rPr lang="de-DE" dirty="0" smtClean="0"/>
              <a:t> („</a:t>
            </a:r>
            <a:r>
              <a:rPr lang="de-DE" b="1" u="sng" dirty="0" smtClean="0"/>
              <a:t>Na</a:t>
            </a:r>
            <a:r>
              <a:rPr lang="de-DE" dirty="0" smtClean="0"/>
              <a:t>tural </a:t>
            </a:r>
            <a:r>
              <a:rPr lang="de-DE" dirty="0"/>
              <a:t>L</a:t>
            </a:r>
            <a:r>
              <a:rPr lang="de-DE" dirty="0" smtClean="0"/>
              <a:t>anguage </a:t>
            </a:r>
            <a:r>
              <a:rPr lang="de-DE" b="1" u="sng" dirty="0" err="1" smtClean="0"/>
              <a:t>P</a:t>
            </a:r>
            <a:r>
              <a:rPr lang="de-DE" dirty="0" err="1" smtClean="0"/>
              <a:t>re</a:t>
            </a:r>
            <a:r>
              <a:rPr lang="de-DE" b="1" u="sng" dirty="0" err="1" smtClean="0"/>
              <a:t>p</a:t>
            </a:r>
            <a:r>
              <a:rPr lang="de-DE" dirty="0" err="1" smtClean="0"/>
              <a:t>rocess</a:t>
            </a:r>
            <a:r>
              <a:rPr lang="de-DE" b="1" u="sng" dirty="0" err="1" smtClean="0"/>
              <a:t>i</a:t>
            </a:r>
            <a:r>
              <a:rPr lang="de-DE" dirty="0" err="1" smtClean="0"/>
              <a:t>ng</a:t>
            </a:r>
            <a:r>
              <a:rPr lang="de-DE" dirty="0" smtClean="0"/>
              <a:t>“) ist dabei in der Lage, entsprechende </a:t>
            </a:r>
            <a:r>
              <a:rPr lang="de-DE" dirty="0" err="1" smtClean="0"/>
              <a:t>Jar</a:t>
            </a:r>
            <a:r>
              <a:rPr lang="de-DE" dirty="0" smtClean="0"/>
              <a:t>-Files zur Laufzeit in ATHEN zu integrieren und basierend auf einer Konfigurations-XML auszuführen.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93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ATHEN – </a:t>
            </a:r>
            <a:r>
              <a:rPr lang="de-DE" dirty="0" err="1" smtClean="0"/>
              <a:t>Preprocessing</a:t>
            </a:r>
            <a:r>
              <a:rPr lang="de-DE" dirty="0" smtClean="0"/>
              <a:t> mit </a:t>
            </a:r>
            <a:r>
              <a:rPr lang="de-DE" dirty="0" err="1" smtClean="0"/>
              <a:t>Nappi</a:t>
            </a:r>
            <a:endParaRPr lang="de-DE" dirty="0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91" y="2913299"/>
            <a:ext cx="10982226" cy="201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7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199" y="1447801"/>
            <a:ext cx="7174585" cy="4322598"/>
          </a:xfrm>
        </p:spPr>
        <p:txBody>
          <a:bodyPr>
            <a:normAutofit/>
          </a:bodyPr>
          <a:lstStyle/>
          <a:p>
            <a:r>
              <a:rPr lang="de-DE" dirty="0" smtClean="0"/>
              <a:t>Klicken Sie im Menü auf „</a:t>
            </a:r>
            <a:r>
              <a:rPr lang="de-DE" dirty="0" err="1" smtClean="0"/>
              <a:t>Utiliy</a:t>
            </a:r>
            <a:r>
              <a:rPr lang="de-DE" dirty="0" smtClean="0"/>
              <a:t> </a:t>
            </a:r>
            <a:r>
              <a:rPr lang="de-DE" dirty="0" smtClean="0">
                <a:sym typeface="Wingdings" panose="05000000000000000000" pitchFamily="2" charset="2"/>
              </a:rPr>
              <a:t></a:t>
            </a:r>
            <a:r>
              <a:rPr lang="de-DE" dirty="0" err="1" smtClean="0">
                <a:sym typeface="Wingdings" panose="05000000000000000000" pitchFamily="2" charset="2"/>
              </a:rPr>
              <a:t>Nappi</a:t>
            </a:r>
            <a:r>
              <a:rPr lang="de-DE" dirty="0" smtClean="0">
                <a:sym typeface="Wingdings" panose="05000000000000000000" pitchFamily="2" charset="2"/>
              </a:rPr>
              <a:t>-UI</a:t>
            </a:r>
            <a:r>
              <a:rPr lang="de-DE" dirty="0" smtClean="0"/>
              <a:t>“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Klicken Sie auf „Download Remote </a:t>
            </a:r>
            <a:r>
              <a:rPr lang="de-DE" dirty="0" err="1" smtClean="0"/>
              <a:t>Jars</a:t>
            </a:r>
            <a:r>
              <a:rPr lang="de-DE" dirty="0" smtClean="0"/>
              <a:t>“ (falls Internet vorhanden) (hierfür MUSS der Workspace in ATHEN gesetzt sein)</a:t>
            </a:r>
          </a:p>
          <a:p>
            <a:r>
              <a:rPr lang="de-DE" dirty="0" smtClean="0"/>
              <a:t>Verifizieren Sie, dass in ihrem Workspace ein Ordner „</a:t>
            </a:r>
            <a:r>
              <a:rPr lang="de-DE" dirty="0" err="1" smtClean="0"/>
              <a:t>nappiExternalRepo</a:t>
            </a:r>
            <a:r>
              <a:rPr lang="de-DE" dirty="0" smtClean="0"/>
              <a:t>“ angelegt wurde, der die vorhandenen Analysis </a:t>
            </a:r>
            <a:r>
              <a:rPr lang="de-DE" dirty="0" err="1" smtClean="0"/>
              <a:t>Engines</a:t>
            </a:r>
            <a:r>
              <a:rPr lang="de-DE" dirty="0" smtClean="0"/>
              <a:t> enthält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94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ATHEN – </a:t>
            </a:r>
            <a:r>
              <a:rPr lang="de-DE" dirty="0" err="1" smtClean="0"/>
              <a:t>Preprocessing</a:t>
            </a:r>
            <a:r>
              <a:rPr lang="de-DE" dirty="0" smtClean="0"/>
              <a:t> mit </a:t>
            </a:r>
            <a:r>
              <a:rPr lang="de-DE" dirty="0" err="1" smtClean="0"/>
              <a:t>Nappi</a:t>
            </a:r>
            <a:endParaRPr lang="de-DE" dirty="0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785" y="1882758"/>
            <a:ext cx="10258425" cy="96202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7616" y="3224524"/>
            <a:ext cx="2051549" cy="249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9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199" y="1447801"/>
            <a:ext cx="10360844" cy="4322598"/>
          </a:xfrm>
        </p:spPr>
        <p:txBody>
          <a:bodyPr>
            <a:normAutofit/>
          </a:bodyPr>
          <a:lstStyle/>
          <a:p>
            <a:r>
              <a:rPr lang="de-DE" dirty="0" smtClean="0"/>
              <a:t>Im </a:t>
            </a:r>
            <a:r>
              <a:rPr lang="de-DE" dirty="0" err="1" smtClean="0"/>
              <a:t>Nappi</a:t>
            </a:r>
            <a:r>
              <a:rPr lang="de-DE" dirty="0" smtClean="0"/>
              <a:t> UI Dialog, klicken Sie „Load Pipeline“</a:t>
            </a:r>
          </a:p>
          <a:p>
            <a:r>
              <a:rPr lang="de-DE" dirty="0"/>
              <a:t>Wechseln Sie in den Ordner „ATHEN-Workshop/</a:t>
            </a:r>
            <a:r>
              <a:rPr lang="de-DE" dirty="0" err="1"/>
              <a:t>preprocessing</a:t>
            </a:r>
            <a:r>
              <a:rPr lang="de-DE" dirty="0" smtClean="0"/>
              <a:t>“ und wählen Sie „</a:t>
            </a:r>
            <a:r>
              <a:rPr lang="de-DE" dirty="0" err="1" smtClean="0"/>
              <a:t>corefViewConfig</a:t>
            </a:r>
            <a:r>
              <a:rPr lang="de-DE" dirty="0" smtClean="0"/>
              <a:t>“</a:t>
            </a:r>
            <a:endParaRPr lang="de-DE" dirty="0"/>
          </a:p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95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ATHEN – </a:t>
            </a:r>
            <a:r>
              <a:rPr lang="de-DE" dirty="0" err="1" smtClean="0"/>
              <a:t>Preprocessing</a:t>
            </a:r>
            <a:r>
              <a:rPr lang="de-DE" dirty="0" smtClean="0"/>
              <a:t> mit </a:t>
            </a:r>
            <a:r>
              <a:rPr lang="de-DE" dirty="0" err="1" smtClean="0"/>
              <a:t>Nappi</a:t>
            </a:r>
            <a:endParaRPr lang="de-DE" dirty="0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140" y="2642255"/>
            <a:ext cx="7241652" cy="233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8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199" y="1447801"/>
            <a:ext cx="8264952" cy="4322598"/>
          </a:xfrm>
        </p:spPr>
        <p:txBody>
          <a:bodyPr>
            <a:normAutofit/>
          </a:bodyPr>
          <a:lstStyle/>
          <a:p>
            <a:r>
              <a:rPr lang="de-DE" dirty="0" smtClean="0"/>
              <a:t>Markieren Sie eine „Analysis Engine“ mit einfachem Mausklick</a:t>
            </a:r>
          </a:p>
          <a:p>
            <a:r>
              <a:rPr lang="de-DE" dirty="0" smtClean="0"/>
              <a:t>Drücken Sie Enter: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Sie können für diese Analysis Engine nun die Konfiguration ansehen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96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ATHEN – </a:t>
            </a:r>
            <a:r>
              <a:rPr lang="de-DE" dirty="0" err="1" smtClean="0"/>
              <a:t>Preprocessing</a:t>
            </a:r>
            <a:r>
              <a:rPr lang="de-DE" dirty="0" smtClean="0"/>
              <a:t> mit </a:t>
            </a:r>
            <a:r>
              <a:rPr lang="de-DE" dirty="0" err="1" smtClean="0"/>
              <a:t>Nappi</a:t>
            </a:r>
            <a:endParaRPr lang="de-DE" dirty="0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0675" y="943234"/>
            <a:ext cx="1828800" cy="9144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729" y="2492820"/>
            <a:ext cx="6257925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3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199" y="1447801"/>
            <a:ext cx="7815607" cy="4322598"/>
          </a:xfrm>
        </p:spPr>
        <p:txBody>
          <a:bodyPr>
            <a:normAutofit fontScale="92500" lnSpcReduction="20000"/>
          </a:bodyPr>
          <a:lstStyle/>
          <a:p>
            <a:r>
              <a:rPr lang="de-DE" dirty="0" smtClean="0"/>
              <a:t>Laden Sie das Dokument „Aston-Louise“ aus dem Ordner </a:t>
            </a:r>
            <a:br>
              <a:rPr lang="de-DE" dirty="0" smtClean="0"/>
            </a:br>
            <a:r>
              <a:rPr lang="de-DE" dirty="0" smtClean="0"/>
              <a:t>„ATHEN-Workshop\</a:t>
            </a:r>
            <a:r>
              <a:rPr lang="de-DE" dirty="0" err="1" smtClean="0"/>
              <a:t>preprocessing</a:t>
            </a:r>
            <a:r>
              <a:rPr lang="de-DE" dirty="0" smtClean="0"/>
              <a:t>“ in den Editor</a:t>
            </a:r>
          </a:p>
          <a:p>
            <a:r>
              <a:rPr lang="de-DE" dirty="0" smtClean="0"/>
              <a:t>Klicken Sie rechts im Editor und wählen Sie „Execute Pipeline“ wählen Sie die „</a:t>
            </a:r>
            <a:r>
              <a:rPr lang="de-DE" dirty="0" err="1" smtClean="0"/>
              <a:t>corefViewConfig</a:t>
            </a:r>
            <a:r>
              <a:rPr lang="de-DE" dirty="0" smtClean="0"/>
              <a:t>“, die Vorverarbeitung startet nun!</a:t>
            </a:r>
          </a:p>
          <a:p>
            <a:pPr lvl="1"/>
            <a:r>
              <a:rPr lang="de-DE" dirty="0" smtClean="0"/>
              <a:t>Im Hintergrund werden alle passenden Modelle heruntergeladen und die Pipeline damit gestartet</a:t>
            </a:r>
          </a:p>
          <a:p>
            <a:r>
              <a:rPr lang="de-DE" dirty="0" smtClean="0"/>
              <a:t>Anschließend sollten im </a:t>
            </a:r>
            <a:r>
              <a:rPr lang="de-DE" dirty="0" err="1" smtClean="0"/>
              <a:t>Annotationbrowser</a:t>
            </a:r>
            <a:r>
              <a:rPr lang="de-DE" dirty="0" smtClean="0"/>
              <a:t> folgende Annotationen vorhanden sein:</a:t>
            </a:r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smtClean="0">
                <a:solidFill>
                  <a:srgbClr val="FF0000"/>
                </a:solidFill>
              </a:rPr>
              <a:t>Hinweis: </a:t>
            </a:r>
            <a:r>
              <a:rPr lang="de-DE" dirty="0" smtClean="0"/>
              <a:t>„Der </a:t>
            </a:r>
            <a:r>
              <a:rPr lang="de-DE" dirty="0" err="1" smtClean="0"/>
              <a:t>TreeTagger</a:t>
            </a:r>
            <a:r>
              <a:rPr lang="de-DE" dirty="0" smtClean="0"/>
              <a:t>“ ist in dieser Konfiguration auf das Windows-</a:t>
            </a:r>
            <a:r>
              <a:rPr lang="de-DE" dirty="0" err="1" smtClean="0"/>
              <a:t>Executable</a:t>
            </a:r>
            <a:r>
              <a:rPr lang="de-DE" dirty="0" smtClean="0"/>
              <a:t> gesetzt! Diese Pipeline funktioniert also wahrscheinlich nur unter Windows!! </a:t>
            </a:r>
            <a:r>
              <a:rPr lang="de-DE" dirty="0" smtClean="0">
                <a:sym typeface="Wingdings" panose="05000000000000000000" pitchFamily="2" charset="2"/>
              </a:rPr>
              <a:t> Nutzen Sie „DROC_linux.xml“ für MacOS und Linux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97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ATHEN – </a:t>
            </a:r>
            <a:r>
              <a:rPr lang="de-DE" dirty="0" err="1" smtClean="0"/>
              <a:t>Preprocessing</a:t>
            </a:r>
            <a:r>
              <a:rPr lang="de-DE" dirty="0" smtClean="0"/>
              <a:t> mit </a:t>
            </a:r>
            <a:r>
              <a:rPr lang="de-DE" dirty="0" err="1" smtClean="0"/>
              <a:t>Nappi</a:t>
            </a:r>
            <a:endParaRPr lang="de-DE" dirty="0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925" y="3224949"/>
            <a:ext cx="256222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199" y="1447801"/>
            <a:ext cx="9229628" cy="4322598"/>
          </a:xfrm>
        </p:spPr>
        <p:txBody>
          <a:bodyPr>
            <a:normAutofit/>
          </a:bodyPr>
          <a:lstStyle/>
          <a:p>
            <a:r>
              <a:rPr lang="de-DE" dirty="0" smtClean="0"/>
              <a:t>Laden Sie das Dokument erneut, oder löschen Sie alle existierenden Annotation im Annotation Browser</a:t>
            </a:r>
          </a:p>
          <a:p>
            <a:r>
              <a:rPr lang="de-DE" dirty="0" smtClean="0"/>
              <a:t>Inkludieren Sie das Typsystem</a:t>
            </a:r>
            <a:r>
              <a:rPr lang="de-DE" dirty="0"/>
              <a:t>: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„ATHEN-Workshop\</a:t>
            </a:r>
            <a:r>
              <a:rPr lang="de-DE" dirty="0" err="1" smtClean="0"/>
              <a:t>preprocessing</a:t>
            </a:r>
            <a:r>
              <a:rPr lang="de-DE" dirty="0" smtClean="0"/>
              <a:t>\</a:t>
            </a:r>
            <a:r>
              <a:rPr lang="de-DE" dirty="0" err="1" smtClean="0"/>
              <a:t>PyCAS</a:t>
            </a:r>
            <a:r>
              <a:rPr lang="de-DE" dirty="0" smtClean="0"/>
              <a:t>\CorefTypeSystem.xml“ in die Anwendung</a:t>
            </a:r>
          </a:p>
          <a:p>
            <a:r>
              <a:rPr lang="de-DE" dirty="0" smtClean="0"/>
              <a:t>Führen Sie die Pipeline „sentiMent.xml“ aus </a:t>
            </a:r>
          </a:p>
          <a:p>
            <a:pPr lvl="1"/>
            <a:r>
              <a:rPr lang="de-DE" dirty="0" smtClean="0">
                <a:sym typeface="Wingdings" panose="05000000000000000000" pitchFamily="2" charset="2"/>
              </a:rPr>
              <a:t> Dies erzeugt Sentiment Features für Sätze,</a:t>
            </a:r>
            <a:br>
              <a:rPr lang="de-DE" dirty="0" smtClean="0">
                <a:sym typeface="Wingdings" panose="05000000000000000000" pitchFamily="2" charset="2"/>
              </a:rPr>
            </a:br>
            <a:r>
              <a:rPr lang="de-DE" dirty="0" smtClean="0">
                <a:sym typeface="Wingdings" panose="05000000000000000000" pitchFamily="2" charset="2"/>
              </a:rPr>
              <a:t>indem ein Python-Skript in eine UIMA Analysis Engine </a:t>
            </a:r>
            <a:r>
              <a:rPr lang="de-DE" dirty="0" err="1" smtClean="0">
                <a:sym typeface="Wingdings" panose="05000000000000000000" pitchFamily="2" charset="2"/>
              </a:rPr>
              <a:t>gewrappt</a:t>
            </a:r>
            <a:r>
              <a:rPr lang="de-DE" dirty="0" smtClean="0">
                <a:sym typeface="Wingdings" panose="05000000000000000000" pitchFamily="2" charset="2"/>
              </a:rPr>
              <a:t> wurde</a:t>
            </a:r>
          </a:p>
          <a:p>
            <a:pPr lvl="1"/>
            <a:endParaRPr lang="de-DE" dirty="0" smtClean="0">
              <a:sym typeface="Wingdings" panose="05000000000000000000" pitchFamily="2" charset="2"/>
            </a:endParaRPr>
          </a:p>
          <a:p>
            <a:pPr lvl="1"/>
            <a:r>
              <a:rPr lang="de-DE" dirty="0">
                <a:sym typeface="Wingdings" panose="05000000000000000000" pitchFamily="2" charset="2"/>
              </a:rPr>
              <a:t>Siehe dazu </a:t>
            </a:r>
            <a:r>
              <a:rPr lang="de-DE" dirty="0">
                <a:sym typeface="Wingdings" panose="05000000000000000000" pitchFamily="2" charset="2"/>
                <a:hlinkClick r:id="rId2"/>
              </a:rPr>
              <a:t>https://</a:t>
            </a:r>
            <a:r>
              <a:rPr lang="de-DE" dirty="0" smtClean="0">
                <a:sym typeface="Wingdings" panose="05000000000000000000" pitchFamily="2" charset="2"/>
                <a:hlinkClick r:id="rId2"/>
              </a:rPr>
              <a:t>gitlab2.informatik.uni-wuerzburg.de/kallimachos/PyCAS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>
                <a:sym typeface="Wingdings" panose="05000000000000000000" pitchFamily="2" charset="2"/>
              </a:rPr>
              <a:t/>
            </a:r>
            <a:br>
              <a:rPr lang="de-DE" dirty="0">
                <a:sym typeface="Wingdings" panose="05000000000000000000" pitchFamily="2" charset="2"/>
              </a:rPr>
            </a:b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93EE3-484F-476A-AB5C-AFC899ED00DE}" type="slidenum">
              <a:rPr lang="de-DE" smtClean="0"/>
              <a:pPr/>
              <a:t>98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ATHEN – </a:t>
            </a:r>
            <a:r>
              <a:rPr lang="de-DE" dirty="0" err="1" smtClean="0"/>
              <a:t>Preprocessing</a:t>
            </a:r>
            <a:r>
              <a:rPr lang="de-DE" dirty="0" smtClean="0"/>
              <a:t> mit </a:t>
            </a:r>
            <a:r>
              <a:rPr lang="de-DE" dirty="0" err="1" smtClean="0"/>
              <a:t>Nappi</a:t>
            </a:r>
            <a:endParaRPr lang="de-DE" dirty="0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71749" y="6099806"/>
            <a:ext cx="7606724" cy="621670"/>
          </a:xfrm>
        </p:spPr>
        <p:txBody>
          <a:bodyPr/>
          <a:lstStyle/>
          <a:p>
            <a:r>
              <a:rPr lang="de-DE" dirty="0"/>
              <a:t>Annotation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ATHEN</a:t>
            </a:r>
          </a:p>
          <a:p>
            <a:r>
              <a:rPr lang="de-DE" i="1" dirty="0" smtClean="0"/>
              <a:t>Markus </a:t>
            </a:r>
            <a:r>
              <a:rPr lang="de-DE" i="1" dirty="0" smtClean="0"/>
              <a:t>Krug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747" y="3012316"/>
            <a:ext cx="2061871" cy="120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64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5114</Words>
  <Application>Microsoft Office PowerPoint</Application>
  <PresentationFormat>Breitbild</PresentationFormat>
  <Paragraphs>1216</Paragraphs>
  <Slides>121</Slides>
  <Notes>0</Notes>
  <HiddenSlides>5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121</vt:i4>
      </vt:variant>
    </vt:vector>
  </HeadingPairs>
  <TitlesOfParts>
    <vt:vector size="126" baseType="lpstr">
      <vt:lpstr>Arial</vt:lpstr>
      <vt:lpstr>Calibri</vt:lpstr>
      <vt:lpstr>Calibri Light</vt:lpstr>
      <vt:lpstr>Wingdings</vt:lpstr>
      <vt:lpstr>Office Theme</vt:lpstr>
      <vt:lpstr>Annotation and beyond using ATHEN</vt:lpstr>
      <vt:lpstr>Workshop-Agenda</vt:lpstr>
      <vt:lpstr>Workshop-Agenda</vt:lpstr>
      <vt:lpstr>Einrichten von ATHEN</vt:lpstr>
      <vt:lpstr>ATHEN – allgemein</vt:lpstr>
      <vt:lpstr>Agenda</vt:lpstr>
      <vt:lpstr>1.Motivation </vt:lpstr>
      <vt:lpstr>1.Anwendung von ATHEN in Kallimachos</vt:lpstr>
      <vt:lpstr>2.1.Use-Case: Figurenerkennung in Romanen</vt:lpstr>
      <vt:lpstr>2.1.Use-Case: Figurenerkennung in Romanen</vt:lpstr>
      <vt:lpstr>2.2.Use-Case: Koreferenzannotation in Romanen</vt:lpstr>
      <vt:lpstr>2.3.Use-Case: Annotation von Direkten Reden </vt:lpstr>
      <vt:lpstr>2.3.Use-Case: Annotation von Direkten Reden </vt:lpstr>
      <vt:lpstr>2.4.Use-Case: Ontologiebasierte Informationsextraktion</vt:lpstr>
      <vt:lpstr>3.Kriterien für Annotationstools</vt:lpstr>
      <vt:lpstr>3.ATHEN - Design</vt:lpstr>
      <vt:lpstr>3.ATHEN -Anpassbarkeit</vt:lpstr>
      <vt:lpstr>3.ATHEN –Requirements und Skalierbarkeit</vt:lpstr>
      <vt:lpstr>3.ATHEN -Erweiterbarkeit</vt:lpstr>
      <vt:lpstr>4.ATHEN - Zusätzliche Features </vt:lpstr>
      <vt:lpstr>4.ATHEN - Zusätzliche Features: Syntaxparsing </vt:lpstr>
      <vt:lpstr>4.ATHEN - Zusätzliche Features: Annotationsvergleich </vt:lpstr>
      <vt:lpstr>4.ATHEN - Zusätzliche Features: Indexierung </vt:lpstr>
      <vt:lpstr>4.ATHEN - Zusätzliche Features: NLP Preprocessing </vt:lpstr>
      <vt:lpstr>4.ATHEN - Zusätzliche Features: OWL-Support </vt:lpstr>
      <vt:lpstr>4.ATHEN - Zusätzliche Features: Bildannotation </vt:lpstr>
      <vt:lpstr>ATHEN - Aufbau</vt:lpstr>
      <vt:lpstr>ATHEN - Aufbau</vt:lpstr>
      <vt:lpstr>ATHEN - Aufbau</vt:lpstr>
      <vt:lpstr>ATHEN - Aufbau</vt:lpstr>
      <vt:lpstr>ATHEN - Aufbau</vt:lpstr>
      <vt:lpstr>ATHEN - Aufbau</vt:lpstr>
      <vt:lpstr>ATHEN IO</vt:lpstr>
      <vt:lpstr>Workshop-Agenda</vt:lpstr>
      <vt:lpstr>Workshop-Agenda</vt:lpstr>
      <vt:lpstr>Workshop-Agenda</vt:lpstr>
      <vt:lpstr>Workshop-Agenda</vt:lpstr>
      <vt:lpstr>Öffnen von Dateien in ATHEN</vt:lpstr>
      <vt:lpstr>Workshop-Agenda</vt:lpstr>
      <vt:lpstr>Formatkonvertierung in ATHEN</vt:lpstr>
      <vt:lpstr>ATHEN Generelles Annotieren</vt:lpstr>
      <vt:lpstr>Workshop-Agenda</vt:lpstr>
      <vt:lpstr>Generelles Annotieren mit ATHEN</vt:lpstr>
      <vt:lpstr>Generelle Annotation in ATHEN</vt:lpstr>
      <vt:lpstr>Generelles Annotieren mit ATHEN</vt:lpstr>
      <vt:lpstr>Generelle Annotation in ATHEN</vt:lpstr>
      <vt:lpstr>Generelle Annotation in ATHEN</vt:lpstr>
      <vt:lpstr>Generelles Annotieren mit ATHEN</vt:lpstr>
      <vt:lpstr>Generelle Annotation in ATHEN</vt:lpstr>
      <vt:lpstr>Generelle Annotation in ATHEN</vt:lpstr>
      <vt:lpstr>Generelle Annotation in ATHEN</vt:lpstr>
      <vt:lpstr>Generelles Annotieren mit ATHEN</vt:lpstr>
      <vt:lpstr>Generelles Annotieren mit ATHEN</vt:lpstr>
      <vt:lpstr>Generelle Annotation in ATHEN</vt:lpstr>
      <vt:lpstr>Generelle Annotation in ATHEN</vt:lpstr>
      <vt:lpstr>Generelle Annotation in ATHEN</vt:lpstr>
      <vt:lpstr>Generelle Annotation in ATHEN</vt:lpstr>
      <vt:lpstr>Generelles Annotieren mit ATHEN</vt:lpstr>
      <vt:lpstr>Generelles Annotieren mit ATHEN</vt:lpstr>
      <vt:lpstr>Generelles Annotieren mit ATHEN</vt:lpstr>
      <vt:lpstr>Generelle Annotation in ATHEN</vt:lpstr>
      <vt:lpstr>Generelle Annotation in ATHEN</vt:lpstr>
      <vt:lpstr>ATHEN in Kallimachos</vt:lpstr>
      <vt:lpstr>Workshop-Agenda</vt:lpstr>
      <vt:lpstr>ATHEN in Kallimachos</vt:lpstr>
      <vt:lpstr>ATHEN in Kallimachos</vt:lpstr>
      <vt:lpstr>ATHEN in Kallimachos -Daten</vt:lpstr>
      <vt:lpstr>ATHEN in Kallimachos -Datenvorverarbeitung</vt:lpstr>
      <vt:lpstr>ATHEN in Kallimachos -Datenvorverarbeitung</vt:lpstr>
      <vt:lpstr>ATHEN in Kallimachos –Entwicklung der Komponenten</vt:lpstr>
      <vt:lpstr>ATHEN in Kallimachos –Entwicklung der Komponenten</vt:lpstr>
      <vt:lpstr>ATHEN in Kallimachos –Entwicklung der Komponenten</vt:lpstr>
      <vt:lpstr>ATHEN in Kallimachos -CoreferenceView</vt:lpstr>
      <vt:lpstr>ATHEN in Kallimachos -CoreferenceView</vt:lpstr>
      <vt:lpstr>ATHEN in Kallimachos -CoreferenceView</vt:lpstr>
      <vt:lpstr>ATHEN in Kallimachos -CoreferenceView</vt:lpstr>
      <vt:lpstr>ATHEN in Kallimachos -CoreferenceView</vt:lpstr>
      <vt:lpstr>ATHEN in Kallimachos -CoreferenceView</vt:lpstr>
      <vt:lpstr>ATHEN in Kallimachos </vt:lpstr>
      <vt:lpstr>ATHEN in Kallimachos -DirectSpeechView</vt:lpstr>
      <vt:lpstr>ATHEN in Kallimachos -DirectSpeechView</vt:lpstr>
      <vt:lpstr>ATHEN in Kallimachos -DirectSpeechView</vt:lpstr>
      <vt:lpstr>ATHEN – Erstellen eines Schemas mit OWL</vt:lpstr>
      <vt:lpstr>Workshop-Agenda</vt:lpstr>
      <vt:lpstr>Erstellen eines Schemas mit OWL</vt:lpstr>
      <vt:lpstr>Erstellen eines Schemas mit OWL</vt:lpstr>
      <vt:lpstr>ATHEN in Kallimachos -IEView</vt:lpstr>
      <vt:lpstr>ATHEN in Kallimachos -IEView</vt:lpstr>
      <vt:lpstr>ATHEN in Kallimachos -IEView</vt:lpstr>
      <vt:lpstr>ATHEN -IEView</vt:lpstr>
      <vt:lpstr>Workshop-Agenda</vt:lpstr>
      <vt:lpstr>ATHEN – Preprocessing</vt:lpstr>
      <vt:lpstr>ATHEN – Preprocessing mit Nappi</vt:lpstr>
      <vt:lpstr>ATHEN – Preprocessing mit Nappi</vt:lpstr>
      <vt:lpstr>ATHEN – Preprocessing mit Nappi</vt:lpstr>
      <vt:lpstr>ATHEN – Preprocessing mit Nappi</vt:lpstr>
      <vt:lpstr>ATHEN – Preprocessing mit Nappi</vt:lpstr>
      <vt:lpstr>ATHEN – Preprocessing mit Nappi</vt:lpstr>
      <vt:lpstr>ATHEN – Preprocessing mit Nappi</vt:lpstr>
      <vt:lpstr>ATHEN – Preprocessing mit Nappi</vt:lpstr>
      <vt:lpstr>Workshop-Agenda</vt:lpstr>
      <vt:lpstr>ATHEN – Goldstandardanalyzer</vt:lpstr>
      <vt:lpstr>ATHEN – Goldstandardanalyzer</vt:lpstr>
      <vt:lpstr>ATHEN – Goldstandardanalyzer</vt:lpstr>
      <vt:lpstr>ATHEN – Goldstandardanalyzer</vt:lpstr>
      <vt:lpstr>ATHEN – Goldstandardanalyzer</vt:lpstr>
      <vt:lpstr>ATHEN – Goldstandardanalyzer</vt:lpstr>
      <vt:lpstr>ATHEN – Goldstandardanalyzer</vt:lpstr>
      <vt:lpstr>ATHEN – Goldstandardanalyzer</vt:lpstr>
      <vt:lpstr>Workshop-Agenda</vt:lpstr>
      <vt:lpstr>ATHEN – Erweiterbarkeit</vt:lpstr>
      <vt:lpstr>Erweiterungen von ATHEN</vt:lpstr>
      <vt:lpstr>Workshop-Agenda</vt:lpstr>
      <vt:lpstr>WebATHEN</vt:lpstr>
      <vt:lpstr>WebATHEN</vt:lpstr>
      <vt:lpstr>Vielen Dank für die Aufmerksamkeit</vt:lpstr>
      <vt:lpstr>5.Diskussion und Ausblick</vt:lpstr>
      <vt:lpstr>4.ATHEN –Zusätzliche Features: Figurennetzwerke </vt:lpstr>
      <vt:lpstr>PowerPoint-Präsentation</vt:lpstr>
      <vt:lpstr>Use Case: Co-Referenz-Annotationen  (gleiche Personen im Roman durch gleiche Zahlen visualisiert)</vt:lpstr>
      <vt:lpstr>Motivation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Softwarepraktikum Fußball-Manager</dc:title>
  <dc:creator>Christian Reul</dc:creator>
  <cp:lastModifiedBy>mkrug</cp:lastModifiedBy>
  <cp:revision>961</cp:revision>
  <dcterms:created xsi:type="dcterms:W3CDTF">2015-07-08T20:19:38Z</dcterms:created>
  <dcterms:modified xsi:type="dcterms:W3CDTF">2018-02-28T07:19:17Z</dcterms:modified>
</cp:coreProperties>
</file>